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1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2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3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4" r:id="rId9"/>
    <p:sldMasterId id="2147483728" r:id="rId10"/>
    <p:sldMasterId id="2147483742" r:id="rId11"/>
    <p:sldMasterId id="2147483756" r:id="rId12"/>
    <p:sldMasterId id="2147483770" r:id="rId13"/>
    <p:sldMasterId id="2147483784" r:id="rId14"/>
    <p:sldMasterId id="2147483798" r:id="rId15"/>
    <p:sldMasterId id="2147483812" r:id="rId16"/>
    <p:sldMasterId id="2147483826" r:id="rId17"/>
  </p:sldMasterIdLst>
  <p:notesMasterIdLst>
    <p:notesMasterId r:id="rId64"/>
  </p:notesMasterIdLst>
  <p:sldIdLst>
    <p:sldId id="257" r:id="rId18"/>
    <p:sldId id="258" r:id="rId19"/>
    <p:sldId id="259" r:id="rId20"/>
    <p:sldId id="261" r:id="rId21"/>
    <p:sldId id="260" r:id="rId22"/>
    <p:sldId id="262" r:id="rId23"/>
    <p:sldId id="263" r:id="rId24"/>
    <p:sldId id="265" r:id="rId25"/>
    <p:sldId id="269" r:id="rId26"/>
    <p:sldId id="270" r:id="rId27"/>
    <p:sldId id="271" r:id="rId28"/>
    <p:sldId id="272" r:id="rId29"/>
    <p:sldId id="325" r:id="rId30"/>
    <p:sldId id="326" r:id="rId31"/>
    <p:sldId id="327" r:id="rId32"/>
    <p:sldId id="328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29" r:id="rId43"/>
    <p:sldId id="273" r:id="rId44"/>
    <p:sldId id="274" r:id="rId45"/>
    <p:sldId id="313" r:id="rId46"/>
    <p:sldId id="311" r:id="rId47"/>
    <p:sldId id="318" r:id="rId48"/>
    <p:sldId id="321" r:id="rId49"/>
    <p:sldId id="322" r:id="rId50"/>
    <p:sldId id="312" r:id="rId51"/>
    <p:sldId id="275" r:id="rId52"/>
    <p:sldId id="278" r:id="rId53"/>
    <p:sldId id="279" r:id="rId54"/>
    <p:sldId id="280" r:id="rId55"/>
    <p:sldId id="281" r:id="rId56"/>
    <p:sldId id="282" r:id="rId57"/>
    <p:sldId id="284" r:id="rId58"/>
    <p:sldId id="285" r:id="rId59"/>
    <p:sldId id="323" r:id="rId60"/>
    <p:sldId id="276" r:id="rId61"/>
    <p:sldId id="277" r:id="rId62"/>
    <p:sldId id="339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71BC6-0977-4869-8847-FD578D10C178}" v="1" dt="2024-11-28T07:29:53.808"/>
    <p1510:client id="{D0B7512B-ABA1-46BD-9855-6772AAB41E79}" v="7" dt="2024-11-27T14:59:41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68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tableStyles" Target="tableStyles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theme" Target="theme/theme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9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Зольникова Надежда Николаевна" userId="S::zolnikova.nn@edu.rut-miit.ru::6176fd76-4151-4dc1-b36b-db61cbecbb5c" providerId="AD" clId="Web-{D0B7512B-ABA1-46BD-9855-6772AAB41E79}"/>
    <pc:docChg chg="modSld">
      <pc:chgData name="Зольникова Надежда Николаевна" userId="S::zolnikova.nn@edu.rut-miit.ru::6176fd76-4151-4dc1-b36b-db61cbecbb5c" providerId="AD" clId="Web-{D0B7512B-ABA1-46BD-9855-6772AAB41E79}" dt="2024-11-27T14:59:41.078" v="6" actId="1076"/>
      <pc:docMkLst>
        <pc:docMk/>
      </pc:docMkLst>
      <pc:sldChg chg="modSp">
        <pc:chgData name="Зольникова Надежда Николаевна" userId="S::zolnikova.nn@edu.rut-miit.ru::6176fd76-4151-4dc1-b36b-db61cbecbb5c" providerId="AD" clId="Web-{D0B7512B-ABA1-46BD-9855-6772AAB41E79}" dt="2024-11-27T14:59:41.078" v="6" actId="1076"/>
        <pc:sldMkLst>
          <pc:docMk/>
          <pc:sldMk cId="1187385262" sldId="288"/>
        </pc:sldMkLst>
        <pc:grpChg chg="mod">
          <ac:chgData name="Зольникова Надежда Николаевна" userId="S::zolnikova.nn@edu.rut-miit.ru::6176fd76-4151-4dc1-b36b-db61cbecbb5c" providerId="AD" clId="Web-{D0B7512B-ABA1-46BD-9855-6772AAB41E79}" dt="2024-11-27T14:59:35.671" v="5" actId="1076"/>
          <ac:grpSpMkLst>
            <pc:docMk/>
            <pc:sldMk cId="1187385262" sldId="288"/>
            <ac:grpSpMk id="20" creationId="{00000000-0000-0000-0000-000000000000}"/>
          </ac:grpSpMkLst>
        </pc:grpChg>
        <pc:picChg chg="mod">
          <ac:chgData name="Зольникова Надежда Николаевна" userId="S::zolnikova.nn@edu.rut-miit.ru::6176fd76-4151-4dc1-b36b-db61cbecbb5c" providerId="AD" clId="Web-{D0B7512B-ABA1-46BD-9855-6772AAB41E79}" dt="2024-11-27T14:59:41.078" v="6" actId="1076"/>
          <ac:picMkLst>
            <pc:docMk/>
            <pc:sldMk cId="1187385262" sldId="288"/>
            <ac:picMk id="19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D0B7512B-ABA1-46BD-9855-6772AAB41E79}" dt="2024-11-27T14:24:06.928" v="2" actId="1076"/>
        <pc:sldMkLst>
          <pc:docMk/>
          <pc:sldMk cId="909197976" sldId="321"/>
        </pc:sldMkLst>
        <pc:picChg chg="mod">
          <ac:chgData name="Зольникова Надежда Николаевна" userId="S::zolnikova.nn@edu.rut-miit.ru::6176fd76-4151-4dc1-b36b-db61cbecbb5c" providerId="AD" clId="Web-{D0B7512B-ABA1-46BD-9855-6772AAB41E79}" dt="2024-11-27T14:23:52.787" v="0" actId="1076"/>
          <ac:picMkLst>
            <pc:docMk/>
            <pc:sldMk cId="909197976" sldId="321"/>
            <ac:picMk id="6" creationId="{00000000-0000-0000-0000-000000000000}"/>
          </ac:picMkLst>
        </pc:picChg>
        <pc:picChg chg="mod">
          <ac:chgData name="Зольникова Надежда Николаевна" userId="S::zolnikova.nn@edu.rut-miit.ru::6176fd76-4151-4dc1-b36b-db61cbecbb5c" providerId="AD" clId="Web-{D0B7512B-ABA1-46BD-9855-6772AAB41E79}" dt="2024-11-27T14:24:06.928" v="2" actId="1076"/>
          <ac:picMkLst>
            <pc:docMk/>
            <pc:sldMk cId="909197976" sldId="321"/>
            <ac:picMk id="7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D0B7512B-ABA1-46BD-9855-6772AAB41E79}" dt="2024-11-27T14:24:19.382" v="4" actId="1076"/>
        <pc:sldMkLst>
          <pc:docMk/>
          <pc:sldMk cId="100523101" sldId="322"/>
        </pc:sldMkLst>
        <pc:picChg chg="mod">
          <ac:chgData name="Зольникова Надежда Николаевна" userId="S::zolnikova.nn@edu.rut-miit.ru::6176fd76-4151-4dc1-b36b-db61cbecbb5c" providerId="AD" clId="Web-{D0B7512B-ABA1-46BD-9855-6772AAB41E79}" dt="2024-11-27T14:24:19.382" v="4" actId="1076"/>
          <ac:picMkLst>
            <pc:docMk/>
            <pc:sldMk cId="100523101" sldId="322"/>
            <ac:picMk id="6" creationId="{00000000-0000-0000-0000-000000000000}"/>
          </ac:picMkLst>
        </pc:picChg>
        <pc:picChg chg="mod">
          <ac:chgData name="Зольникова Надежда Николаевна" userId="S::zolnikova.nn@edu.rut-miit.ru::6176fd76-4151-4dc1-b36b-db61cbecbb5c" providerId="AD" clId="Web-{D0B7512B-ABA1-46BD-9855-6772AAB41E79}" dt="2024-11-27T14:24:17.491" v="3" actId="1076"/>
          <ac:picMkLst>
            <pc:docMk/>
            <pc:sldMk cId="100523101" sldId="322"/>
            <ac:picMk id="7" creationId="{00000000-0000-0000-0000-000000000000}"/>
          </ac:picMkLst>
        </pc:picChg>
      </pc:sldChg>
    </pc:docChg>
  </pc:docChgLst>
  <pc:docChgLst>
    <pc:chgData name="Зольникова Надежда Николаевна" userId="S::zolnikova.nn@edu.rut-miit.ru::6176fd76-4151-4dc1-b36b-db61cbecbb5c" providerId="AD" clId="Web-{6A836C54-7478-4EB5-8C72-77AF1CCBDCEE}"/>
    <pc:docChg chg="modSld">
      <pc:chgData name="Зольникова Надежда Николаевна" userId="S::zolnikova.nn@edu.rut-miit.ru::6176fd76-4151-4dc1-b36b-db61cbecbb5c" providerId="AD" clId="Web-{6A836C54-7478-4EB5-8C72-77AF1CCBDCEE}" dt="2024-11-20T15:15:02.977" v="6" actId="1076"/>
      <pc:docMkLst>
        <pc:docMk/>
      </pc:docMkLst>
      <pc:sldChg chg="modSp">
        <pc:chgData name="Зольникова Надежда Николаевна" userId="S::zolnikova.nn@edu.rut-miit.ru::6176fd76-4151-4dc1-b36b-db61cbecbb5c" providerId="AD" clId="Web-{6A836C54-7478-4EB5-8C72-77AF1CCBDCEE}" dt="2024-11-20T14:58:25.643" v="3" actId="1076"/>
        <pc:sldMkLst>
          <pc:docMk/>
          <pc:sldMk cId="3418654217" sldId="275"/>
        </pc:sldMkLst>
        <pc:picChg chg="mod">
          <ac:chgData name="Зольникова Надежда Николаевна" userId="S::zolnikova.nn@edu.rut-miit.ru::6176fd76-4151-4dc1-b36b-db61cbecbb5c" providerId="AD" clId="Web-{6A836C54-7478-4EB5-8C72-77AF1CCBDCEE}" dt="2024-11-20T14:58:20.392" v="2" actId="1076"/>
          <ac:picMkLst>
            <pc:docMk/>
            <pc:sldMk cId="3418654217" sldId="275"/>
            <ac:picMk id="22" creationId="{00000000-0000-0000-0000-000000000000}"/>
          </ac:picMkLst>
        </pc:picChg>
        <pc:picChg chg="mod">
          <ac:chgData name="Зольникова Надежда Николаевна" userId="S::zolnikova.nn@edu.rut-miit.ru::6176fd76-4151-4dc1-b36b-db61cbecbb5c" providerId="AD" clId="Web-{6A836C54-7478-4EB5-8C72-77AF1CCBDCEE}" dt="2024-11-20T14:58:25.643" v="3" actId="1076"/>
          <ac:picMkLst>
            <pc:docMk/>
            <pc:sldMk cId="3418654217" sldId="275"/>
            <ac:picMk id="32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6A836C54-7478-4EB5-8C72-77AF1CCBDCEE}" dt="2024-11-20T15:06:11.497" v="4" actId="1076"/>
        <pc:sldMkLst>
          <pc:docMk/>
          <pc:sldMk cId="2343089596" sldId="280"/>
        </pc:sldMkLst>
        <pc:picChg chg="mod">
          <ac:chgData name="Зольникова Надежда Николаевна" userId="S::zolnikova.nn@edu.rut-miit.ru::6176fd76-4151-4dc1-b36b-db61cbecbb5c" providerId="AD" clId="Web-{6A836C54-7478-4EB5-8C72-77AF1CCBDCEE}" dt="2024-11-20T15:06:11.497" v="4" actId="1076"/>
          <ac:picMkLst>
            <pc:docMk/>
            <pc:sldMk cId="2343089596" sldId="280"/>
            <ac:picMk id="59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6A836C54-7478-4EB5-8C72-77AF1CCBDCEE}" dt="2024-11-20T15:09:43.689" v="5" actId="1076"/>
        <pc:sldMkLst>
          <pc:docMk/>
          <pc:sldMk cId="3961844546" sldId="281"/>
        </pc:sldMkLst>
        <pc:picChg chg="mod">
          <ac:chgData name="Зольникова Надежда Николаевна" userId="S::zolnikova.nn@edu.rut-miit.ru::6176fd76-4151-4dc1-b36b-db61cbecbb5c" providerId="AD" clId="Web-{6A836C54-7478-4EB5-8C72-77AF1CCBDCEE}" dt="2024-11-20T15:09:43.689" v="5" actId="1076"/>
          <ac:picMkLst>
            <pc:docMk/>
            <pc:sldMk cId="3961844546" sldId="281"/>
            <ac:picMk id="53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6A836C54-7478-4EB5-8C72-77AF1CCBDCEE}" dt="2024-11-20T15:15:02.977" v="6" actId="1076"/>
        <pc:sldMkLst>
          <pc:docMk/>
          <pc:sldMk cId="3518876599" sldId="282"/>
        </pc:sldMkLst>
        <pc:picChg chg="mod">
          <ac:chgData name="Зольникова Надежда Николаевна" userId="S::zolnikova.nn@edu.rut-miit.ru::6176fd76-4151-4dc1-b36b-db61cbecbb5c" providerId="AD" clId="Web-{6A836C54-7478-4EB5-8C72-77AF1CCBDCEE}" dt="2024-11-20T15:15:02.977" v="6" actId="1076"/>
          <ac:picMkLst>
            <pc:docMk/>
            <pc:sldMk cId="3518876599" sldId="282"/>
            <ac:picMk id="53" creationId="{00000000-0000-0000-0000-000000000000}"/>
          </ac:picMkLst>
        </pc:picChg>
      </pc:sldChg>
      <pc:sldChg chg="modSp">
        <pc:chgData name="Зольникова Надежда Николаевна" userId="S::zolnikova.nn@edu.rut-miit.ru::6176fd76-4151-4dc1-b36b-db61cbecbb5c" providerId="AD" clId="Web-{6A836C54-7478-4EB5-8C72-77AF1CCBDCEE}" dt="2024-11-20T14:45:07.531" v="1" actId="1076"/>
        <pc:sldMkLst>
          <pc:docMk/>
          <pc:sldMk cId="2407490713" sldId="318"/>
        </pc:sldMkLst>
        <pc:picChg chg="mod">
          <ac:chgData name="Зольникова Надежда Николаевна" userId="S::zolnikova.nn@edu.rut-miit.ru::6176fd76-4151-4dc1-b36b-db61cbecbb5c" providerId="AD" clId="Web-{6A836C54-7478-4EB5-8C72-77AF1CCBDCEE}" dt="2024-11-20T14:45:00.828" v="0" actId="1076"/>
          <ac:picMkLst>
            <pc:docMk/>
            <pc:sldMk cId="2407490713" sldId="318"/>
            <ac:picMk id="6" creationId="{00000000-0000-0000-0000-000000000000}"/>
          </ac:picMkLst>
        </pc:picChg>
        <pc:picChg chg="mod">
          <ac:chgData name="Зольникова Надежда Николаевна" userId="S::zolnikova.nn@edu.rut-miit.ru::6176fd76-4151-4dc1-b36b-db61cbecbb5c" providerId="AD" clId="Web-{6A836C54-7478-4EB5-8C72-77AF1CCBDCEE}" dt="2024-11-20T14:45:07.531" v="1" actId="1076"/>
          <ac:picMkLst>
            <pc:docMk/>
            <pc:sldMk cId="2407490713" sldId="318"/>
            <ac:picMk id="7" creationId="{00000000-0000-0000-0000-000000000000}"/>
          </ac:picMkLst>
        </pc:picChg>
      </pc:sldChg>
    </pc:docChg>
  </pc:docChgLst>
  <pc:docChgLst>
    <pc:chgData name="Зольникова Надежда Николаевна" userId="S::zolnikova.nn@edu.rut-miit.ru::6176fd76-4151-4dc1-b36b-db61cbecbb5c" providerId="AD" clId="Web-{A8571BC6-0977-4869-8847-FD578D10C178}"/>
    <pc:docChg chg="modSld">
      <pc:chgData name="Зольникова Надежда Николаевна" userId="S::zolnikova.nn@edu.rut-miit.ru::6176fd76-4151-4dc1-b36b-db61cbecbb5c" providerId="AD" clId="Web-{A8571BC6-0977-4869-8847-FD578D10C178}" dt="2024-11-28T07:29:53.808" v="0" actId="1076"/>
      <pc:docMkLst>
        <pc:docMk/>
      </pc:docMkLst>
      <pc:sldChg chg="modSp">
        <pc:chgData name="Зольникова Надежда Николаевна" userId="S::zolnikova.nn@edu.rut-miit.ru::6176fd76-4151-4dc1-b36b-db61cbecbb5c" providerId="AD" clId="Web-{A8571BC6-0977-4869-8847-FD578D10C178}" dt="2024-11-28T07:29:53.808" v="0" actId="1076"/>
        <pc:sldMkLst>
          <pc:docMk/>
          <pc:sldMk cId="3271958990" sldId="273"/>
        </pc:sldMkLst>
        <pc:spChg chg="mod">
          <ac:chgData name="Зольникова Надежда Николаевна" userId="S::zolnikova.nn@edu.rut-miit.ru::6176fd76-4151-4dc1-b36b-db61cbecbb5c" providerId="AD" clId="Web-{A8571BC6-0977-4869-8847-FD578D10C178}" dt="2024-11-28T07:29:53.808" v="0" actId="1076"/>
          <ac:spMkLst>
            <pc:docMk/>
            <pc:sldMk cId="3271958990" sldId="273"/>
            <ac:spMk id="2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8.w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3.wmf"/><Relationship Id="rId4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CE1A-73BD-4B01-BBDF-B458CA1C865F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BF1E-E308-426F-8530-FB187B5DF4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67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8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0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0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700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360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16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487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319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374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678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177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957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4841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3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9643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530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968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4607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271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7794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825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6266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77341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727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96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652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926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897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2208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011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278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57362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158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194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747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846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200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7770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9472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05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787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5452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754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6253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12202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17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718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372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1240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809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2312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290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6611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714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39460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5673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62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869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087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83150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5018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3299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8194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3864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350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82089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7408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1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99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0687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7531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8475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919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58393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67797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435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5005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262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5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8520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8497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4128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1090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5977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2320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175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006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4899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7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6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6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90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92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41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58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42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101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57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72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39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76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978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65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71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3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82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7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0209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640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52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75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2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5228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600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688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00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06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157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88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66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671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0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339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43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887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648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52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7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160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94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634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691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5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40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1467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890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85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905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435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300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007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289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428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7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5379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001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965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586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2777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59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04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0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854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634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1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1647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822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018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2811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67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800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147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7373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2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</p:spPr>
        <p:txBody>
          <a:bodyPr/>
          <a:lstStyle>
            <a:lvl1pPr>
              <a:defRPr/>
            </a:lvl1pPr>
          </a:lstStyle>
          <a:p>
            <a:fld id="{27EB22E9-A294-9A4F-AE79-090C23984A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699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516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6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3892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59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5558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804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41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85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494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8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288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564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71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2C2F-7CCB-4F5E-92B0-00666F59DF8D}" type="datetimeFigureOut">
              <a:rPr lang="ru-RU" smtClean="0"/>
              <a:t>27.04.2025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F5F4-8734-4578-8E0E-F56C24401C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7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2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9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90"/>
            <a:ext cx="95583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27368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90"/>
            <a:ext cx="95583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1310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90"/>
            <a:ext cx="95583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81963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7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2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4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2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0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9" Type="http://schemas.openxmlformats.org/officeDocument/2006/relationships/image" Target="../media/image1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3.w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3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7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.xml"/><Relationship Id="rId7" Type="http://schemas.openxmlformats.org/officeDocument/2006/relationships/image" Target="../media/image2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tags" Target="../tags/tag7.xml"/><Relationship Id="rId21" Type="http://schemas.openxmlformats.org/officeDocument/2006/relationships/image" Target="../media/image281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2.png"/><Relationship Id="rId17" Type="http://schemas.openxmlformats.org/officeDocument/2006/relationships/image" Target="../media/image37.png"/><Relationship Id="rId2" Type="http://schemas.openxmlformats.org/officeDocument/2006/relationships/tags" Target="../tags/tag6.xml"/><Relationship Id="rId16" Type="http://schemas.openxmlformats.org/officeDocument/2006/relationships/image" Target="../media/image26.png"/><Relationship Id="rId20" Type="http://schemas.openxmlformats.org/officeDocument/2006/relationships/image" Target="../media/image302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10.png"/><Relationship Id="rId24" Type="http://schemas.openxmlformats.org/officeDocument/2006/relationships/image" Target="../media/image39.png"/><Relationship Id="rId5" Type="http://schemas.openxmlformats.org/officeDocument/2006/relationships/tags" Target="../tags/tag9.xml"/><Relationship Id="rId15" Type="http://schemas.openxmlformats.org/officeDocument/2006/relationships/image" Target="../media/image25.png"/><Relationship Id="rId23" Type="http://schemas.openxmlformats.org/officeDocument/2006/relationships/image" Target="../media/image321.png"/><Relationship Id="rId10" Type="http://schemas.openxmlformats.org/officeDocument/2006/relationships/image" Target="../media/image20.png"/><Relationship Id="rId19" Type="http://schemas.openxmlformats.org/officeDocument/2006/relationships/image" Target="../media/image291.png"/><Relationship Id="rId4" Type="http://schemas.openxmlformats.org/officeDocument/2006/relationships/tags" Target="../tags/tag8.xml"/><Relationship Id="rId9" Type="http://schemas.openxmlformats.org/officeDocument/2006/relationships/image" Target="../media/image34.png"/><Relationship Id="rId14" Type="http://schemas.openxmlformats.org/officeDocument/2006/relationships/image" Target="../media/image36.png"/><Relationship Id="rId22" Type="http://schemas.openxmlformats.org/officeDocument/2006/relationships/image" Target="../media/image3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tags" Target="../tags/tag15.xml"/><Relationship Id="rId7" Type="http://schemas.openxmlformats.org/officeDocument/2006/relationships/image" Target="../media/image4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5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tags" Target="../tags/tag18.xml"/><Relationship Id="rId7" Type="http://schemas.openxmlformats.org/officeDocument/2006/relationships/image" Target="../media/image4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image" Target="../media/image4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40.png"/><Relationship Id="rId4" Type="http://schemas.openxmlformats.org/officeDocument/2006/relationships/tags" Target="../tags/tag22.xml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3.png"/><Relationship Id="rId11" Type="http://schemas.openxmlformats.org/officeDocument/2006/relationships/image" Target="../media/image45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40.png"/><Relationship Id="rId4" Type="http://schemas.openxmlformats.org/officeDocument/2006/relationships/tags" Target="../tags/tag26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4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2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33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62.png"/><Relationship Id="rId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03908" y="27542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780609" y="499403"/>
            <a:ext cx="7188200" cy="2235200"/>
          </a:xfrm>
        </p:spPr>
        <p:txBody>
          <a:bodyPr>
            <a:noAutofit/>
          </a:bodyPr>
          <a:lstStyle/>
          <a:p>
            <a:pPr algn="l"/>
            <a:r>
              <a:rPr lang="ru-RU" sz="6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Классификация</a:t>
            </a:r>
            <a:endParaRPr lang="en-US" sz="60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3584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768457" y="1098771"/>
            <a:ext cx="5786478" cy="2999334"/>
            <a:chOff x="1643042" y="1858426"/>
            <a:chExt cx="5786478" cy="2999334"/>
          </a:xfrm>
        </p:grpSpPr>
        <p:sp>
          <p:nvSpPr>
            <p:cNvPr id="3" name="Text Box 7"/>
            <p:cNvSpPr txBox="1">
              <a:spLocks noChangeArrowheads="1"/>
            </p:cNvSpPr>
            <p:nvPr/>
          </p:nvSpPr>
          <p:spPr bwMode="auto">
            <a:xfrm>
              <a:off x="2857520" y="4488428"/>
              <a:ext cx="4572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Размер опухоли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" name="Группа 3"/>
            <p:cNvGrpSpPr/>
            <p:nvPr/>
          </p:nvGrpSpPr>
          <p:grpSpPr>
            <a:xfrm>
              <a:off x="1643042" y="1858426"/>
              <a:ext cx="5318941" cy="2927897"/>
              <a:chOff x="1643042" y="1858426"/>
              <a:chExt cx="5318941" cy="2927897"/>
            </a:xfrm>
          </p:grpSpPr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 rot="-5400000">
                <a:off x="573167" y="3070116"/>
                <a:ext cx="278608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latin typeface="Comic Sans MS" pitchFamily="66" charset="0"/>
                    <a:cs typeface="Times New Roman" pitchFamily="18" charset="0"/>
                  </a:rPr>
                  <a:t>Злокачественная опухоль?</a:t>
                </a:r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  <p:cxnSp>
            <p:nvCxnSpPr>
              <p:cNvPr id="6" name="Прямая соединительная линия 5"/>
              <p:cNvCxnSpPr/>
              <p:nvPr/>
            </p:nvCxnSpPr>
            <p:spPr>
              <a:xfrm rot="5400000">
                <a:off x="327185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/>
              <p:cNvCxnSpPr/>
              <p:nvPr/>
            </p:nvCxnSpPr>
            <p:spPr>
              <a:xfrm rot="5400000">
                <a:off x="470060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/>
              <p:cNvCxnSpPr/>
              <p:nvPr/>
            </p:nvCxnSpPr>
            <p:spPr>
              <a:xfrm rot="5400000">
                <a:off x="3986233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/>
              <p:nvPr/>
            </p:nvCxnSpPr>
            <p:spPr>
              <a:xfrm rot="5400000">
                <a:off x="5414983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/>
              <p:cNvCxnSpPr/>
              <p:nvPr/>
            </p:nvCxnSpPr>
            <p:spPr>
              <a:xfrm rot="5400000">
                <a:off x="612935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/>
              <p:nvPr/>
            </p:nvCxnSpPr>
            <p:spPr>
              <a:xfrm rot="10800000">
                <a:off x="2916258" y="2943793"/>
                <a:ext cx="215900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 стрелкой 11"/>
              <p:cNvCxnSpPr/>
              <p:nvPr/>
            </p:nvCxnSpPr>
            <p:spPr>
              <a:xfrm rot="16200000" flipV="1">
                <a:off x="1889120" y="3242218"/>
                <a:ext cx="2243158" cy="20670"/>
              </a:xfrm>
              <a:prstGeom prst="straightConnector1">
                <a:avLst/>
              </a:prstGeom>
              <a:ln w="38100">
                <a:solidFill>
                  <a:srgbClr val="3366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/>
              <p:cNvCxnSpPr/>
              <p:nvPr/>
            </p:nvCxnSpPr>
            <p:spPr>
              <a:xfrm>
                <a:off x="3001983" y="4372543"/>
                <a:ext cx="3960000" cy="1588"/>
              </a:xfrm>
              <a:prstGeom prst="straightConnector1">
                <a:avLst/>
              </a:prstGeom>
              <a:ln w="38100">
                <a:solidFill>
                  <a:srgbClr val="3366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2214546" y="4190534"/>
                <a:ext cx="78743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mic Sans MS" pitchFamily="66" charset="0"/>
                    <a:cs typeface="Times New Roman" pitchFamily="18" charset="0"/>
                  </a:rPr>
                  <a:t>0 (N)</a:t>
                </a: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285984" y="2761774"/>
                <a:ext cx="6445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mic Sans MS" pitchFamily="66" charset="0"/>
                    <a:cs typeface="Times New Roman" pitchFamily="18" charset="0"/>
                  </a:rPr>
                  <a:t>1 (P)</a:t>
                </a:r>
              </a:p>
            </p:txBody>
          </p:sp>
          <p:cxnSp>
            <p:nvCxnSpPr>
              <p:cNvPr id="16" name="Прямая соединительная линия 15"/>
              <p:cNvCxnSpPr/>
              <p:nvPr/>
            </p:nvCxnSpPr>
            <p:spPr>
              <a:xfrm rot="16200000" flipH="1">
                <a:off x="507206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 rot="5400000" flipH="1" flipV="1">
                <a:off x="507206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 rot="16200000" flipH="1">
                <a:off x="5429260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 rot="5400000" flipH="1" flipV="1">
                <a:off x="5429260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 rot="16200000" flipH="1">
                <a:off x="5786448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единительная линия 20"/>
              <p:cNvCxnSpPr/>
              <p:nvPr/>
            </p:nvCxnSpPr>
            <p:spPr>
              <a:xfrm rot="5400000" flipH="1" flipV="1">
                <a:off x="5786448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/>
              <p:cNvSpPr/>
              <p:nvPr/>
            </p:nvSpPr>
            <p:spPr>
              <a:xfrm>
                <a:off x="3214678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3643306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4071934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 Box 4"/>
              <p:cNvSpPr txBox="1">
                <a:spLocks noChangeArrowheads="1"/>
              </p:cNvSpPr>
              <p:nvPr/>
            </p:nvSpPr>
            <p:spPr bwMode="auto">
              <a:xfrm>
                <a:off x="3428992" y="1858426"/>
                <a:ext cx="2286016" cy="784756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  <a:effectLst>
                <a:outerShdw dist="107763" dir="81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square" lIns="91365" tIns="45683" rIns="91365" bIns="45683">
                <a:spAutoFit/>
              </a:bodyPr>
              <a:lstStyle/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Рак молочной железы </a:t>
                </a:r>
              </a:p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(злокачественный или </a:t>
                </a:r>
              </a:p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доброкачественный)</a:t>
                </a:r>
              </a:p>
            </p:txBody>
          </p:sp>
          <p:cxnSp>
            <p:nvCxnSpPr>
              <p:cNvPr id="26" name="Прямая соединительная линия 25"/>
              <p:cNvCxnSpPr/>
              <p:nvPr/>
            </p:nvCxnSpPr>
            <p:spPr>
              <a:xfrm rot="16200000" flipH="1">
                <a:off x="614363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/>
              <p:cNvCxnSpPr/>
              <p:nvPr/>
            </p:nvCxnSpPr>
            <p:spPr>
              <a:xfrm rot="5400000" flipH="1" flipV="1">
                <a:off x="614363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Овал 27"/>
              <p:cNvSpPr/>
              <p:nvPr/>
            </p:nvSpPr>
            <p:spPr>
              <a:xfrm>
                <a:off x="4500562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Прямая соединительная линия 28"/>
              <p:cNvCxnSpPr/>
              <p:nvPr/>
            </p:nvCxnSpPr>
            <p:spPr>
              <a:xfrm flipV="1">
                <a:off x="3214678" y="2643182"/>
                <a:ext cx="3286148" cy="207170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 Box 7"/>
              <p:cNvSpPr txBox="1">
                <a:spLocks noChangeArrowheads="1"/>
              </p:cNvSpPr>
              <p:nvPr/>
            </p:nvSpPr>
            <p:spPr bwMode="auto">
              <a:xfrm>
                <a:off x="2214546" y="3429000"/>
                <a:ext cx="57150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latin typeface="Comic Sans MS" pitchFamily="66" charset="0"/>
                    <a:cs typeface="Times New Roman" pitchFamily="18" charset="0"/>
                  </a:rPr>
                  <a:t>0.5</a:t>
                </a:r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  <p:cxnSp>
            <p:nvCxnSpPr>
              <p:cNvPr id="31" name="Прямая соединительная линия 30"/>
              <p:cNvCxnSpPr/>
              <p:nvPr/>
            </p:nvCxnSpPr>
            <p:spPr>
              <a:xfrm rot="10800000">
                <a:off x="2916000" y="3641725"/>
                <a:ext cx="215900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838936" y="1620223"/>
                <a:ext cx="2184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36" y="1620223"/>
                <a:ext cx="2184316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 flipH="1">
            <a:off x="8656402" y="2446511"/>
            <a:ext cx="335866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Решающее правило в задаче </a:t>
            </a:r>
            <a:r>
              <a:rPr lang="ru-RU" sz="2000" b="1" dirty="0"/>
              <a:t>линейной регрессии </a:t>
            </a:r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8624754" y="2492230"/>
            <a:ext cx="3334043" cy="6487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8656401" y="2205086"/>
            <a:ext cx="639659" cy="2414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2649414" y="4795557"/>
            <a:ext cx="77044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Пусть порог классификатора</a:t>
            </a:r>
            <a:r>
              <a:rPr lang="en-US" sz="2400" dirty="0"/>
              <a:t> h(x)</a:t>
            </a:r>
            <a:r>
              <a:rPr lang="ru-RU" sz="2400" dirty="0"/>
              <a:t> находится в точке 0</a:t>
            </a:r>
            <a:r>
              <a:rPr lang="en-US" sz="2400" dirty="0"/>
              <a:t>.5</a:t>
            </a:r>
            <a:r>
              <a:rPr lang="ru-RU" sz="2400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Если </a:t>
            </a:r>
            <a:r>
              <a:rPr lang="en-US" sz="2400" dirty="0"/>
              <a:t>h(x)</a:t>
            </a:r>
            <a:r>
              <a:rPr lang="ru-RU" sz="2400" dirty="0"/>
              <a:t> </a:t>
            </a:r>
            <a:r>
              <a:rPr lang="ru-RU" sz="2400" dirty="0">
                <a:sym typeface="Symbol"/>
              </a:rPr>
              <a:t> 0.5, то предсказываем «1»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</a:t>
            </a:r>
            <a:r>
              <a:rPr lang="en-US" sz="2400" dirty="0"/>
              <a:t>h(x)</a:t>
            </a:r>
            <a:r>
              <a:rPr lang="ru-RU" sz="2400" dirty="0"/>
              <a:t> </a:t>
            </a:r>
            <a:r>
              <a:rPr lang="ru-RU" sz="2400" dirty="0">
                <a:sym typeface="Symbol"/>
              </a:rPr>
              <a:t> 0.5, то предсказываем «0»</a:t>
            </a:r>
            <a:endParaRPr lang="ru-RU" sz="2400" dirty="0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4250010" y="2898116"/>
            <a:ext cx="1857388" cy="794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rot="5400000">
            <a:off x="5658509" y="3269763"/>
            <a:ext cx="714380" cy="1588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8935" y="28305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h(x)=0.5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39" idx="1"/>
          </p:cNvCxnSpPr>
          <p:nvPr/>
        </p:nvCxnSpPr>
        <p:spPr>
          <a:xfrm flipH="1" flipV="1">
            <a:off x="6054519" y="2943766"/>
            <a:ext cx="214416" cy="7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21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375731" y="3813178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latin typeface="Comic Sans MS" pitchFamily="66" charset="0"/>
                <a:cs typeface="Times New Roman" pitchFamily="18" charset="0"/>
              </a:rPr>
              <a:t>Размер опухоли</a:t>
            </a:r>
            <a:endParaRPr lang="en-US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 rot="-5400000">
            <a:off x="1019808" y="2394866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mic Sans MS" pitchFamily="66" charset="0"/>
                <a:cs typeface="Times New Roman" pitchFamily="18" charset="0"/>
              </a:rPr>
              <a:t>Злокачественная опухоль?</a:t>
            </a:r>
            <a:endParaRPr lang="en-US" dirty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rot="5400000">
            <a:off x="3718499" y="3703643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 rot="5400000">
            <a:off x="5147249" y="3703643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rot="5400000">
            <a:off x="4432874" y="3703643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5400000">
            <a:off x="5861624" y="3703643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rot="5400000">
            <a:off x="6575999" y="3703643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>
            <a:off x="3362899" y="2268543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 flipV="1">
            <a:off x="2335761" y="2566968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3448624" y="3682444"/>
            <a:ext cx="6642115" cy="1485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661187" y="3515284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itchFamily="66" charset="0"/>
                <a:cs typeface="Times New Roman" pitchFamily="18" charset="0"/>
              </a:rPr>
              <a:t>0 (N)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732625" y="2086524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itchFamily="66" charset="0"/>
                <a:cs typeface="Times New Roman" pitchFamily="18" charset="0"/>
              </a:rPr>
              <a:t>1 (P)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rot="16200000" flipH="1">
            <a:off x="551870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rot="5400000" flipH="1" flipV="1">
            <a:off x="551870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rot="16200000" flipH="1">
            <a:off x="5875901" y="218224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rot="5400000" flipH="1" flipV="1">
            <a:off x="5875901" y="218224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rot="16200000" flipH="1">
            <a:off x="6233089" y="218224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rot="5400000" flipH="1" flipV="1">
            <a:off x="6233089" y="218224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3661319" y="3539568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4089947" y="3539568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518575" y="3539568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875633" y="1183176"/>
            <a:ext cx="2286016" cy="784756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Рак молочной железы </a:t>
            </a:r>
          </a:p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(злокачественный или </a:t>
            </a:r>
          </a:p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доброкачественный)</a:t>
            </a: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rot="16200000" flipH="1">
            <a:off x="659027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5400000" flipH="1" flipV="1">
            <a:off x="659027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4947203" y="3539568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rot="5400000">
            <a:off x="5875103" y="3324460"/>
            <a:ext cx="714380" cy="1588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447005" y="2967270"/>
            <a:ext cx="2786082" cy="794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661187" y="2753750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mic Sans MS" pitchFamily="66" charset="0"/>
                <a:cs typeface="Times New Roman" pitchFamily="18" charset="0"/>
              </a:rPr>
              <a:t>0.5</a:t>
            </a:r>
            <a:endParaRPr lang="en-US" dirty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 flipV="1">
            <a:off x="3661319" y="1896494"/>
            <a:ext cx="5214974" cy="21431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rot="16200000" flipH="1">
            <a:off x="873341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rot="5400000" flipH="1" flipV="1">
            <a:off x="8733419" y="21822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7161781" y="1199695"/>
            <a:ext cx="2357454" cy="55392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Добавили новую точку на этапе обучения!</a:t>
            </a: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7161781" y="2682312"/>
            <a:ext cx="2857520" cy="784756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Прямая значительно изменила свое положение! Классификация ухудшилась!</a:t>
            </a: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rot="5400000">
            <a:off x="7268150" y="370235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rot="5400000">
            <a:off x="7982525" y="370235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rot="5400000">
            <a:off x="8698493" y="370235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rot="10800000">
            <a:off x="3364449" y="296647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2649414" y="4795557"/>
            <a:ext cx="77044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Пусть порог классификатора</a:t>
            </a:r>
            <a:r>
              <a:rPr lang="en-US" sz="2400" dirty="0"/>
              <a:t> h(x)</a:t>
            </a:r>
            <a:r>
              <a:rPr lang="ru-RU" sz="2400" dirty="0"/>
              <a:t> находится в точке 0</a:t>
            </a:r>
            <a:r>
              <a:rPr lang="en-US" sz="2400" dirty="0"/>
              <a:t>.5</a:t>
            </a:r>
            <a:r>
              <a:rPr lang="ru-RU" sz="2400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Если </a:t>
            </a:r>
            <a:r>
              <a:rPr lang="en-US" sz="2400" dirty="0"/>
              <a:t>h(x)</a:t>
            </a:r>
            <a:r>
              <a:rPr lang="ru-RU" sz="2400" dirty="0"/>
              <a:t> </a:t>
            </a:r>
            <a:r>
              <a:rPr lang="ru-RU" sz="2400" dirty="0">
                <a:sym typeface="Symbol"/>
              </a:rPr>
              <a:t> 0.5, то предсказываем «1»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</a:t>
            </a:r>
            <a:r>
              <a:rPr lang="en-US" sz="2400" dirty="0"/>
              <a:t>h(x)</a:t>
            </a:r>
            <a:r>
              <a:rPr lang="ru-RU" sz="2400" dirty="0"/>
              <a:t> </a:t>
            </a:r>
            <a:r>
              <a:rPr lang="ru-RU" sz="2400" dirty="0">
                <a:sym typeface="Symbol"/>
              </a:rPr>
              <a:t> 0.5, то предсказываем «0»</a:t>
            </a:r>
            <a:endParaRPr lang="ru-RU" sz="2400" dirty="0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6231499" y="2966475"/>
            <a:ext cx="12890" cy="17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6231499" y="2268543"/>
            <a:ext cx="0" cy="6979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73943" y="740456"/>
            <a:ext cx="852804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классификации на основе </a:t>
            </a:r>
            <a:r>
              <a:rPr lang="ru-RU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линейной регрессии</a:t>
            </a:r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с одной переменной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340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Выход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(y)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задачи бинарной классификации должен принимать значения «0» или «1». В линейной регрессии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h(x)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может быть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 1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 0</a:t>
            </a:r>
          </a:p>
          <a:p>
            <a:pPr marL="533400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Сильная чувствительность гипотезы по отношению к тренировочной выборке</a:t>
            </a:r>
          </a:p>
          <a:p>
            <a:pPr marL="536575"/>
            <a:endParaRPr lang="ru-RU" sz="2000" dirty="0">
              <a:latin typeface="Arial" panose="020B0604020202020204" pitchFamily="34" charset="0"/>
              <a:cs typeface="Arial" panose="020B0604020202020204" pitchFamily="34" charset="0"/>
              <a:sym typeface="Symbol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      Линейная регрессия может работать хорошо для некоторых     частных случаев, но в общем классификация на основе нее – это плохая идея!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  <a:sym typeface="Symbol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        Введем понятие логистической регрессии, как простейшего метода классификации (0 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h(x)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 1)</a:t>
            </a:r>
          </a:p>
        </p:txBody>
      </p:sp>
    </p:spTree>
    <p:extLst>
      <p:ext uri="{BB962C8B-B14F-4D97-AF65-F5344CB8AC3E}">
        <p14:creationId xmlns:p14="http://schemas.microsoft.com/office/powerpoint/2010/main" val="186871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Нейронная сеть: ядро, аксон, дендрит и синапс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894953"/>
            <a:ext cx="5715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304801" y="279401"/>
            <a:ext cx="2673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</a:rPr>
              <a:t>Нейрон мозга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43871" y="1"/>
            <a:ext cx="6908800" cy="4622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Каждый нейрон состоит из </a:t>
            </a:r>
            <a:r>
              <a:rPr lang="ru-RU" sz="2133" b="1" i="1" dirty="0">
                <a:solidFill>
                  <a:prstClr val="black"/>
                </a:solidFill>
                <a:ea typeface="Calibri"/>
                <a:cs typeface="Times New Roman"/>
              </a:rPr>
              <a:t>тела клетки 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(или сомы), которое содержит ядро клетки. От тела клетки </a:t>
            </a:r>
            <a:r>
              <a:rPr lang="ru-RU" sz="2133" dirty="0" err="1">
                <a:solidFill>
                  <a:prstClr val="black"/>
                </a:solidFill>
                <a:ea typeface="Calibri"/>
                <a:cs typeface="Times New Roman"/>
              </a:rPr>
              <a:t>ответвля-ется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 множество коротких волокон, называемых </a:t>
            </a:r>
            <a:r>
              <a:rPr lang="ru-RU" sz="2133" b="1" i="1" dirty="0">
                <a:solidFill>
                  <a:prstClr val="black"/>
                </a:solidFill>
                <a:ea typeface="Calibri"/>
                <a:cs typeface="Times New Roman"/>
              </a:rPr>
              <a:t>дендритами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, и одно длинное волокно, называемое </a:t>
            </a:r>
            <a:r>
              <a:rPr lang="ru-RU" sz="2133" b="1" i="1" dirty="0">
                <a:solidFill>
                  <a:prstClr val="black"/>
                </a:solidFill>
                <a:ea typeface="Calibri"/>
                <a:cs typeface="Times New Roman"/>
              </a:rPr>
              <a:t>аксоном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. Аксон растягивается на большое расстояние, намного превышающее то, что показано в масштабе этого рисунка. Обычно аксоны имеют длину 1 см (что превышает в 100 раз диаметр тела клетки), но могут достигать 1 метра. Нейрон создает соединения с </a:t>
            </a:r>
            <a:r>
              <a:rPr lang="ru-RU" sz="2133" dirty="0" err="1">
                <a:solidFill>
                  <a:prstClr val="black"/>
                </a:solidFill>
                <a:ea typeface="Calibri"/>
                <a:cs typeface="Times New Roman"/>
              </a:rPr>
              <a:t>други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-ми нейронами, количество которых может составлять от 10 до 100 000 в точках сопряжения, называемых </a:t>
            </a:r>
            <a:r>
              <a:rPr lang="ru-RU" sz="2133" b="1" i="1" dirty="0">
                <a:solidFill>
                  <a:prstClr val="black"/>
                </a:solidFill>
                <a:ea typeface="Calibri"/>
                <a:cs typeface="Times New Roman"/>
              </a:rPr>
              <a:t>синапсами</a:t>
            </a: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. Сигналы распространяются от одного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386" y="4450954"/>
            <a:ext cx="12254271" cy="197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133" dirty="0">
                <a:solidFill>
                  <a:prstClr val="black"/>
                </a:solidFill>
                <a:ea typeface="Calibri"/>
                <a:cs typeface="Times New Roman"/>
              </a:rPr>
              <a:t>нейрона к другому с помощью сложной электрохимической реакции. Эти сигналы управляют активностью мозга в течение короткого интервала, а также становятся причиной долговременных изменений состояния самих нейронов и их соединений. Считается, что эти механизмы служат в мозгу основой для обучения. Обработка информации главным образом происходит в коре головного мозга, которая представляет собой самый внешний слой нейронов мозга.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79201" y="6365558"/>
            <a:ext cx="7734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0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8332363" cy="330246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13381" y="3429000"/>
            <a:ext cx="1036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Можно считать, что при прохождении синапса сила импульса меняется в определенное число раз, которое мы будем называть весом синапса. Импульсы, поступившие к нейрону одновременно по нескольким дендритам, суммируются. Если суммарный импульс превышает некоторый порог, нейрон возбуждается, формирует собственный импульс и передает его далее по аксону. Важно отметить, что веса синапсов могут изменяться со временем, а значит, меняется и поведение соответствующего нейрона.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79201" y="6365558"/>
            <a:ext cx="7734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67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98600"/>
            <a:ext cx="6167717" cy="48735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1029" y="381000"/>
            <a:ext cx="838704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67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Нейронная сеть под электронным микроскопом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79201" y="6365558"/>
            <a:ext cx="7734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470400" y="2690251"/>
            <a:ext cx="2540000" cy="1253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1270000" y="633535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1</a:t>
            </a:r>
            <a:endParaRPr lang="ru-RU" sz="2400" dirty="0">
              <a:solidFill>
                <a:prstClr val="white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219200" y="2108200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266093" y="3231661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259841" y="5066323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25600" y="4247661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25600" y="4453792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25600" y="4658457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4597091" y="2765217"/>
          <a:ext cx="237110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Уравнение" r:id="rId3" imgW="761760" imgH="342720" progId="Equation.3">
                  <p:embed/>
                </p:oleObj>
              </mc:Choice>
              <mc:Fallback>
                <p:oleObj name="Уравнение" r:id="rId3" imgW="761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091" y="2765217"/>
                        <a:ext cx="237110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вал 13"/>
          <p:cNvSpPr/>
          <p:nvPr/>
        </p:nvSpPr>
        <p:spPr>
          <a:xfrm>
            <a:off x="7721600" y="2859747"/>
            <a:ext cx="13208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6006" y="2899215"/>
            <a:ext cx="142240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67" dirty="0">
                <a:solidFill>
                  <a:prstClr val="black"/>
                </a:solidFill>
                <a:sym typeface="Symbol" panose="05050102010706020507" pitchFamily="18" charset="2"/>
              </a:rPr>
              <a:t>(…)</a:t>
            </a:r>
            <a:endParaRPr lang="ru-RU" sz="4267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0" y="2537247"/>
            <a:ext cx="44435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67" b="1" dirty="0">
                <a:solidFill>
                  <a:prstClr val="black"/>
                </a:solidFill>
              </a:rPr>
              <a:t>у</a:t>
            </a:r>
          </a:p>
        </p:txBody>
      </p:sp>
      <p:cxnSp>
        <p:nvCxnSpPr>
          <p:cNvPr id="18" name="Прямая со стрелкой 17"/>
          <p:cNvCxnSpPr>
            <a:stCxn id="2" idx="5"/>
          </p:cNvCxnSpPr>
          <p:nvPr/>
        </p:nvCxnSpPr>
        <p:spPr>
          <a:xfrm>
            <a:off x="1963768" y="1327304"/>
            <a:ext cx="2506632" cy="159369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3" idx="6"/>
          </p:cNvCxnSpPr>
          <p:nvPr/>
        </p:nvCxnSpPr>
        <p:spPr>
          <a:xfrm>
            <a:off x="2032000" y="2514600"/>
            <a:ext cx="2438400" cy="71706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4" idx="6"/>
          </p:cNvCxnSpPr>
          <p:nvPr/>
        </p:nvCxnSpPr>
        <p:spPr>
          <a:xfrm flipV="1">
            <a:off x="2078893" y="3631240"/>
            <a:ext cx="2391507" cy="682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2021841" y="3774147"/>
            <a:ext cx="2442307" cy="152663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3" idx="3"/>
            <a:endCxn id="14" idx="2"/>
          </p:cNvCxnSpPr>
          <p:nvPr/>
        </p:nvCxnSpPr>
        <p:spPr>
          <a:xfrm>
            <a:off x="7010400" y="3316947"/>
            <a:ext cx="7112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9042400" y="3316947"/>
            <a:ext cx="2540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530915" y="4412237"/>
            <a:ext cx="99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выход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34104" y="4247662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Функция</a:t>
            </a:r>
          </a:p>
          <a:p>
            <a:r>
              <a:rPr lang="ru-RU" sz="2400" dirty="0">
                <a:solidFill>
                  <a:prstClr val="black"/>
                </a:solidFill>
              </a:rPr>
              <a:t>активации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4295" y="4375993"/>
            <a:ext cx="145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сумматор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03" y="95014"/>
            <a:ext cx="749300" cy="6388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117" y="8092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775" y="2272776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</a:rPr>
              <a:t>1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10616" y="3399998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31313" y="5226502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</a:rPr>
              <a:t>X</a:t>
            </a:r>
            <a:r>
              <a:rPr lang="en-US" sz="2400" baseline="-25000" dirty="0" err="1">
                <a:solidFill>
                  <a:prstClr val="black"/>
                </a:solidFill>
              </a:rPr>
              <a:t>m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4864" y="221366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1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97338" y="3042842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88998" y="3894734"/>
            <a:ext cx="61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</a:rPr>
              <a:t>W</a:t>
            </a:r>
            <a:r>
              <a:rPr lang="en-US" sz="2400" baseline="-25000" dirty="0" err="1">
                <a:solidFill>
                  <a:prstClr val="black"/>
                </a:solidFill>
              </a:rPr>
              <a:t>m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4808" y="130171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0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2804864" y="102634"/>
            <a:ext cx="706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Математическая модель нейрона</a:t>
            </a:r>
          </a:p>
        </p:txBody>
      </p:sp>
    </p:spTree>
    <p:extLst>
      <p:ext uri="{BB962C8B-B14F-4D97-AF65-F5344CB8AC3E}">
        <p14:creationId xmlns:p14="http://schemas.microsoft.com/office/powerpoint/2010/main" val="150096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470400" y="2690251"/>
            <a:ext cx="2540000" cy="1253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1270000" y="633535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1</a:t>
            </a:r>
            <a:endParaRPr lang="ru-RU" sz="2400" dirty="0">
              <a:solidFill>
                <a:prstClr val="white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219200" y="2108200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266093" y="3231661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259841" y="5066323"/>
            <a:ext cx="812800" cy="812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25600" y="4247661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25600" y="4453792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25600" y="4658457"/>
            <a:ext cx="101600" cy="10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4597091" y="2765217"/>
          <a:ext cx="237110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Уравнение" r:id="rId3" imgW="761760" imgH="342720" progId="Equation.3">
                  <p:embed/>
                </p:oleObj>
              </mc:Choice>
              <mc:Fallback>
                <p:oleObj name="Уравнение" r:id="rId3" imgW="761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091" y="2765217"/>
                        <a:ext cx="237110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вал 13"/>
          <p:cNvSpPr/>
          <p:nvPr/>
        </p:nvSpPr>
        <p:spPr>
          <a:xfrm>
            <a:off x="7721600" y="2859747"/>
            <a:ext cx="13208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6006" y="2899215"/>
            <a:ext cx="142240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67" dirty="0">
                <a:solidFill>
                  <a:prstClr val="black"/>
                </a:solidFill>
                <a:sym typeface="Symbol" panose="05050102010706020507" pitchFamily="18" charset="2"/>
              </a:rPr>
              <a:t>(…)</a:t>
            </a:r>
            <a:endParaRPr lang="ru-RU" sz="4267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0" y="2537247"/>
            <a:ext cx="44435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67" b="1" dirty="0">
                <a:solidFill>
                  <a:prstClr val="black"/>
                </a:solidFill>
              </a:rPr>
              <a:t>у</a:t>
            </a:r>
          </a:p>
        </p:txBody>
      </p:sp>
      <p:cxnSp>
        <p:nvCxnSpPr>
          <p:cNvPr id="18" name="Прямая со стрелкой 17"/>
          <p:cNvCxnSpPr>
            <a:stCxn id="2" idx="5"/>
          </p:cNvCxnSpPr>
          <p:nvPr/>
        </p:nvCxnSpPr>
        <p:spPr>
          <a:xfrm>
            <a:off x="1963768" y="1327304"/>
            <a:ext cx="2506632" cy="159369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3" idx="6"/>
          </p:cNvCxnSpPr>
          <p:nvPr/>
        </p:nvCxnSpPr>
        <p:spPr>
          <a:xfrm>
            <a:off x="2032000" y="2514600"/>
            <a:ext cx="2438400" cy="71706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4" idx="6"/>
          </p:cNvCxnSpPr>
          <p:nvPr/>
        </p:nvCxnSpPr>
        <p:spPr>
          <a:xfrm flipV="1">
            <a:off x="2078893" y="3631240"/>
            <a:ext cx="2391507" cy="682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2021841" y="3774147"/>
            <a:ext cx="2442307" cy="1526637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3" idx="3"/>
            <a:endCxn id="14" idx="2"/>
          </p:cNvCxnSpPr>
          <p:nvPr/>
        </p:nvCxnSpPr>
        <p:spPr>
          <a:xfrm>
            <a:off x="7010400" y="3316947"/>
            <a:ext cx="7112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9042400" y="3316947"/>
            <a:ext cx="2540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530915" y="4412237"/>
            <a:ext cx="99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выход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34104" y="4247662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Функция</a:t>
            </a:r>
          </a:p>
          <a:p>
            <a:r>
              <a:rPr lang="ru-RU" sz="2400" dirty="0">
                <a:solidFill>
                  <a:prstClr val="black"/>
                </a:solidFill>
              </a:rPr>
              <a:t>активации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4295" y="4375993"/>
            <a:ext cx="145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</a:rPr>
              <a:t>сумматор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03" y="95014"/>
            <a:ext cx="749300" cy="6388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117" y="8092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775" y="2272776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</a:rPr>
              <a:t>1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10616" y="3399998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31313" y="5226502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</a:rPr>
              <a:t>X</a:t>
            </a:r>
            <a:r>
              <a:rPr lang="en-US" sz="2400" baseline="-25000" dirty="0" err="1">
                <a:solidFill>
                  <a:prstClr val="black"/>
                </a:solidFill>
              </a:rPr>
              <a:t>m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4864" y="2213661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1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97338" y="3042842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2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88998" y="3894734"/>
            <a:ext cx="61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</a:rPr>
              <a:t>W</a:t>
            </a:r>
            <a:r>
              <a:rPr lang="en-US" sz="2400" baseline="-25000" dirty="0" err="1">
                <a:solidFill>
                  <a:prstClr val="black"/>
                </a:solidFill>
              </a:rPr>
              <a:t>m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4808" y="130171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W</a:t>
            </a:r>
            <a:r>
              <a:rPr lang="en-US" sz="2400" baseline="-25000" dirty="0">
                <a:solidFill>
                  <a:prstClr val="black"/>
                </a:solidFill>
              </a:rPr>
              <a:t>0</a:t>
            </a:r>
            <a:endParaRPr lang="ru-RU" sz="2400" baseline="-250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2804864" y="102634"/>
            <a:ext cx="706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Математическая модель нейрона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284890" y="820893"/>
                <a:ext cx="1587997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890" y="820893"/>
                <a:ext cx="1587997" cy="1176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/>
          <p:cNvCxnSpPr/>
          <p:nvPr/>
        </p:nvCxnSpPr>
        <p:spPr>
          <a:xfrm flipH="1">
            <a:off x="6014434" y="1906073"/>
            <a:ext cx="374233" cy="60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034546" y="875698"/>
                <a:ext cx="12235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46" y="875698"/>
                <a:ext cx="122354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34"/>
          <p:cNvCxnSpPr>
            <a:stCxn id="39" idx="0"/>
          </p:cNvCxnSpPr>
          <p:nvPr/>
        </p:nvCxnSpPr>
        <p:spPr>
          <a:xfrm flipV="1">
            <a:off x="5661481" y="4044461"/>
            <a:ext cx="78919" cy="331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8382000" y="3894734"/>
            <a:ext cx="0" cy="403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4044694" y="1968546"/>
            <a:ext cx="5847008" cy="3560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/>
          <p:cNvSpPr txBox="1"/>
          <p:nvPr/>
        </p:nvSpPr>
        <p:spPr>
          <a:xfrm>
            <a:off x="4842456" y="60144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ЯДРО</a:t>
            </a:r>
          </a:p>
        </p:txBody>
      </p:sp>
      <p:cxnSp>
        <p:nvCxnSpPr>
          <p:cNvPr id="45" name="Прямая со стрелкой 44"/>
          <p:cNvCxnSpPr>
            <a:stCxn id="43" idx="0"/>
          </p:cNvCxnSpPr>
          <p:nvPr/>
        </p:nvCxnSpPr>
        <p:spPr>
          <a:xfrm flipV="1">
            <a:off x="5218521" y="5457334"/>
            <a:ext cx="376064" cy="55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3" dirty="0"/>
              <a:t>Линейные нейроны</a:t>
            </a:r>
            <a:endParaRPr lang="en-US" sz="3733" dirty="0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2778"/>
            <a:ext cx="10972800" cy="1636777"/>
          </a:xfrm>
        </p:spPr>
        <p:txBody>
          <a:bodyPr/>
          <a:lstStyle/>
          <a:p>
            <a:r>
              <a:rPr lang="ru-RU" sz="3200" dirty="0"/>
              <a:t>Область значений   ( - </a:t>
            </a:r>
            <a:r>
              <a:rPr lang="ru-RU" sz="3200" dirty="0">
                <a:sym typeface="Symbol" panose="05050102010706020507" pitchFamily="18" charset="2"/>
              </a:rPr>
              <a:t>, +</a:t>
            </a:r>
            <a:r>
              <a:rPr lang="ru-RU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 )</a:t>
            </a:r>
            <a:endParaRPr lang="en-US" sz="2667" dirty="0"/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3048000" y="896939"/>
            <a:ext cx="6096000" cy="32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endParaRPr lang="en-US" sz="1867">
              <a:solidFill>
                <a:srgbClr val="000000"/>
              </a:solidFill>
            </a:endParaRPr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7421365" y="2852938"/>
            <a:ext cx="3361267" cy="223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3" name="Line 34"/>
          <p:cNvSpPr>
            <a:spLocks noChangeShapeType="1"/>
          </p:cNvSpPr>
          <p:nvPr/>
        </p:nvSpPr>
        <p:spPr bwMode="auto">
          <a:xfrm>
            <a:off x="8284964" y="2852936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4" name="Line 35"/>
          <p:cNvSpPr>
            <a:spLocks noChangeShapeType="1"/>
          </p:cNvSpPr>
          <p:nvPr/>
        </p:nvSpPr>
        <p:spPr bwMode="auto">
          <a:xfrm flipV="1">
            <a:off x="7421366" y="2924376"/>
            <a:ext cx="3263900" cy="2160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5" name="Line 36"/>
          <p:cNvSpPr>
            <a:spLocks noChangeShapeType="1"/>
          </p:cNvSpPr>
          <p:nvPr/>
        </p:nvSpPr>
        <p:spPr bwMode="auto">
          <a:xfrm>
            <a:off x="7228750" y="4508699"/>
            <a:ext cx="35517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6" name="Text Box 38"/>
          <p:cNvSpPr txBox="1">
            <a:spLocks noChangeArrowheads="1"/>
          </p:cNvSpPr>
          <p:nvPr/>
        </p:nvSpPr>
        <p:spPr bwMode="auto">
          <a:xfrm>
            <a:off x="8094332" y="5103765"/>
            <a:ext cx="35779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7" name="Text Box 39"/>
          <p:cNvSpPr txBox="1">
            <a:spLocks noChangeArrowheads="1"/>
          </p:cNvSpPr>
          <p:nvPr/>
        </p:nvSpPr>
        <p:spPr bwMode="auto">
          <a:xfrm>
            <a:off x="6843514" y="4292800"/>
            <a:ext cx="35779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auto">
          <a:xfrm>
            <a:off x="6672065" y="3764163"/>
            <a:ext cx="5566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3200" i="1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29" name="Line 44"/>
          <p:cNvSpPr>
            <a:spLocks noChangeShapeType="1"/>
          </p:cNvSpPr>
          <p:nvPr/>
        </p:nvSpPr>
        <p:spPr bwMode="auto">
          <a:xfrm flipV="1">
            <a:off x="6940880" y="3572077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30" name="Line 45"/>
          <p:cNvSpPr>
            <a:spLocks noChangeShapeType="1"/>
          </p:cNvSpPr>
          <p:nvPr/>
        </p:nvSpPr>
        <p:spPr bwMode="auto">
          <a:xfrm flipV="1">
            <a:off x="10974817" y="5553372"/>
            <a:ext cx="2878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1661410" y="3137780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Уравнение" r:id="rId3" imgW="977760" imgH="342720" progId="Equation.3">
                  <p:embed/>
                </p:oleObj>
              </mc:Choice>
              <mc:Fallback>
                <p:oleObj name="Уравнение" r:id="rId3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1410" y="3137780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01240" y="5279157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z</a:t>
            </a:r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5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310644" y="1705887"/>
            <a:ext cx="4612117" cy="1143000"/>
          </a:xfrm>
        </p:spPr>
        <p:txBody>
          <a:bodyPr/>
          <a:lstStyle/>
          <a:p>
            <a:r>
              <a:rPr lang="ru-RU" sz="3200" dirty="0"/>
              <a:t>Функция </a:t>
            </a:r>
            <a:r>
              <a:rPr lang="ru-RU" sz="3200" dirty="0" err="1"/>
              <a:t>Хевисайда</a:t>
            </a:r>
            <a:endParaRPr lang="en-US" sz="3200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204523"/>
            <a:ext cx="10972800" cy="741044"/>
          </a:xfrm>
        </p:spPr>
        <p:txBody>
          <a:bodyPr/>
          <a:lstStyle/>
          <a:p>
            <a:r>
              <a:rPr lang="en-US" sz="2667" dirty="0"/>
              <a:t>McCulloch-Pitts (1943)</a:t>
            </a:r>
            <a:endParaRPr lang="en-US" sz="2667" dirty="0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9" name="Line 19"/>
          <p:cNvSpPr>
            <a:spLocks noChangeShapeType="1"/>
          </p:cNvSpPr>
          <p:nvPr/>
        </p:nvSpPr>
        <p:spPr bwMode="auto">
          <a:xfrm flipV="1">
            <a:off x="9002944" y="5263474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15060" name="Line 20"/>
          <p:cNvSpPr>
            <a:spLocks noChangeShapeType="1"/>
          </p:cNvSpPr>
          <p:nvPr/>
        </p:nvSpPr>
        <p:spPr bwMode="auto">
          <a:xfrm flipV="1">
            <a:off x="6890514" y="4183972"/>
            <a:ext cx="190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6192012" y="3484901"/>
            <a:ext cx="5018617" cy="2451376"/>
            <a:chOff x="4644008" y="2613676"/>
            <a:chExt cx="3763963" cy="1838532"/>
          </a:xfrm>
        </p:grpSpPr>
        <p:sp>
          <p:nvSpPr>
            <p:cNvPr id="215051" name="Rectangle 11"/>
            <p:cNvSpPr>
              <a:spLocks noChangeArrowheads="1"/>
            </p:cNvSpPr>
            <p:nvPr/>
          </p:nvSpPr>
          <p:spPr bwMode="auto">
            <a:xfrm>
              <a:off x="5312345" y="2814129"/>
              <a:ext cx="2952750" cy="1188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52" name="Text Box 12"/>
            <p:cNvSpPr txBox="1">
              <a:spLocks noChangeArrowheads="1"/>
            </p:cNvSpPr>
            <p:nvPr/>
          </p:nvSpPr>
          <p:spPr bwMode="auto">
            <a:xfrm>
              <a:off x="4644008" y="3491596"/>
              <a:ext cx="243096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215053" name="Line 13"/>
            <p:cNvSpPr>
              <a:spLocks noChangeShapeType="1"/>
            </p:cNvSpPr>
            <p:nvPr/>
          </p:nvSpPr>
          <p:spPr bwMode="auto">
            <a:xfrm flipV="1">
              <a:off x="4860032" y="2613676"/>
              <a:ext cx="0" cy="187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54" name="Line 14"/>
            <p:cNvSpPr>
              <a:spLocks noChangeShapeType="1"/>
            </p:cNvSpPr>
            <p:nvPr/>
          </p:nvSpPr>
          <p:spPr bwMode="auto">
            <a:xfrm flipV="1">
              <a:off x="7976171" y="4164298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55" name="Text Box 15"/>
            <p:cNvSpPr txBox="1">
              <a:spLocks noChangeArrowheads="1"/>
            </p:cNvSpPr>
            <p:nvPr/>
          </p:nvSpPr>
          <p:spPr bwMode="auto">
            <a:xfrm>
              <a:off x="7615808" y="3977371"/>
              <a:ext cx="229871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z</a:t>
              </a:r>
            </a:p>
          </p:txBody>
        </p:sp>
        <p:sp>
          <p:nvSpPr>
            <p:cNvPr id="215056" name="Line 16"/>
            <p:cNvSpPr>
              <a:spLocks noChangeShapeType="1"/>
            </p:cNvSpPr>
            <p:nvPr/>
          </p:nvSpPr>
          <p:spPr bwMode="auto">
            <a:xfrm>
              <a:off x="5312347" y="4002373"/>
              <a:ext cx="143986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57" name="Line 17"/>
            <p:cNvSpPr>
              <a:spLocks noChangeShapeType="1"/>
            </p:cNvSpPr>
            <p:nvPr/>
          </p:nvSpPr>
          <p:spPr bwMode="auto">
            <a:xfrm flipV="1">
              <a:off x="6752208" y="3137979"/>
              <a:ext cx="0" cy="86439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58" name="Line 18"/>
            <p:cNvSpPr>
              <a:spLocks noChangeShapeType="1"/>
            </p:cNvSpPr>
            <p:nvPr/>
          </p:nvSpPr>
          <p:spPr bwMode="auto">
            <a:xfrm>
              <a:off x="6752209" y="3137979"/>
              <a:ext cx="15113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061" name="Text Box 21"/>
            <p:cNvSpPr txBox="1">
              <a:spLocks noChangeArrowheads="1"/>
            </p:cNvSpPr>
            <p:nvPr/>
          </p:nvSpPr>
          <p:spPr bwMode="auto">
            <a:xfrm>
              <a:off x="4913884" y="2976056"/>
              <a:ext cx="255119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5062" name="Text Box 22"/>
            <p:cNvSpPr txBox="1">
              <a:spLocks noChangeArrowheads="1"/>
            </p:cNvSpPr>
            <p:nvPr/>
          </p:nvSpPr>
          <p:spPr bwMode="auto">
            <a:xfrm>
              <a:off x="4931346" y="3799968"/>
              <a:ext cx="255119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15063" name="Text Box 23"/>
            <p:cNvSpPr txBox="1">
              <a:spLocks noChangeArrowheads="1"/>
            </p:cNvSpPr>
            <p:nvPr/>
          </p:nvSpPr>
          <p:spPr bwMode="auto">
            <a:xfrm>
              <a:off x="6607968" y="4105959"/>
              <a:ext cx="503460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1351816" y="4567187"/>
            <a:ext cx="3757720" cy="861351"/>
            <a:chOff x="1013862" y="3425390"/>
            <a:chExt cx="2818290" cy="646013"/>
          </a:xfrm>
        </p:grpSpPr>
        <p:graphicFrame>
          <p:nvGraphicFramePr>
            <p:cNvPr id="23" name="Object 9"/>
            <p:cNvGraphicFramePr>
              <a:graphicFrameLocks noChangeAspect="1"/>
            </p:cNvGraphicFramePr>
            <p:nvPr/>
          </p:nvGraphicFramePr>
          <p:xfrm>
            <a:off x="1013862" y="3658789"/>
            <a:ext cx="514307" cy="251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Equation" r:id="rId3" imgW="253800" imgH="164880" progId="Equation.3">
                    <p:embed/>
                  </p:oleObj>
                </mc:Choice>
                <mc:Fallback>
                  <p:oleObj name="Equation" r:id="rId3" imgW="2538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3862" y="3658789"/>
                          <a:ext cx="514307" cy="251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1"/>
            <p:cNvGraphicFramePr>
              <a:graphicFrameLocks noChangeAspect="1"/>
            </p:cNvGraphicFramePr>
            <p:nvPr/>
          </p:nvGraphicFramePr>
          <p:xfrm>
            <a:off x="2592942" y="3437805"/>
            <a:ext cx="572691" cy="327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Уравнение" r:id="rId5" imgW="266400" imgH="203040" progId="Equation.3">
                    <p:embed/>
                  </p:oleObj>
                </mc:Choice>
                <mc:Fallback>
                  <p:oleObj name="Уравнение" r:id="rId5" imgW="266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942" y="3437805"/>
                          <a:ext cx="572691" cy="327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1959633" y="3425390"/>
              <a:ext cx="587921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 if</a:t>
              </a: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1948088" y="3725154"/>
              <a:ext cx="188406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 otherwise</a:t>
              </a:r>
            </a:p>
          </p:txBody>
        </p:sp>
        <p:sp>
          <p:nvSpPr>
            <p:cNvPr id="28" name="AutoShape 15"/>
            <p:cNvSpPr>
              <a:spLocks/>
            </p:cNvSpPr>
            <p:nvPr/>
          </p:nvSpPr>
          <p:spPr bwMode="auto">
            <a:xfrm>
              <a:off x="1744192" y="3477772"/>
              <a:ext cx="136128" cy="574911"/>
            </a:xfrm>
            <a:prstGeom prst="leftBrace">
              <a:avLst>
                <a:gd name="adj1" fmla="val 35294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9" name="Объект 28"/>
          <p:cNvGraphicFramePr>
            <a:graphicFrameLocks noChangeAspect="1"/>
          </p:cNvGraphicFramePr>
          <p:nvPr/>
        </p:nvGraphicFramePr>
        <p:xfrm>
          <a:off x="1661410" y="3137780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Уравнение" r:id="rId7" imgW="977760" imgH="342720" progId="Equation.3">
                  <p:embed/>
                </p:oleObj>
              </mc:Choice>
              <mc:Fallback>
                <p:oleObj name="Уравнение" r:id="rId7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61410" y="3137780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Прямоугольник 29"/>
          <p:cNvSpPr/>
          <p:nvPr/>
        </p:nvSpPr>
        <p:spPr>
          <a:xfrm>
            <a:off x="1125393" y="5881309"/>
            <a:ext cx="39196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67" kern="0" dirty="0">
                <a:solidFill>
                  <a:srgbClr val="000000"/>
                </a:solidFill>
              </a:rPr>
              <a:t>Область значений </a:t>
            </a:r>
            <a:r>
              <a:rPr lang="en-US" sz="2667" kern="0" dirty="0">
                <a:solidFill>
                  <a:srgbClr val="000000"/>
                </a:solidFill>
              </a:rPr>
              <a:t> [ 0 , 1 ]</a:t>
            </a:r>
            <a:endParaRPr lang="ru-RU" sz="2667" dirty="0">
              <a:solidFill>
                <a:prstClr val="black"/>
              </a:solidFill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733" dirty="0">
                <a:solidFill>
                  <a:prstClr val="black"/>
                </a:solidFill>
              </a:rPr>
              <a:t>Бинарные нейроны</a:t>
            </a:r>
            <a:endParaRPr lang="en-US" sz="3733" dirty="0">
              <a:solidFill>
                <a:prstClr val="black"/>
              </a:solidFill>
            </a:endParaRPr>
          </a:p>
        </p:txBody>
      </p:sp>
      <p:graphicFrame>
        <p:nvGraphicFramePr>
          <p:cNvPr id="32" name="Объект 31"/>
          <p:cNvGraphicFramePr>
            <a:graphicFrameLocks noChangeAspect="1"/>
          </p:cNvGraphicFramePr>
          <p:nvPr/>
        </p:nvGraphicFramePr>
        <p:xfrm>
          <a:off x="1661410" y="3139108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Уравнение" r:id="rId9" imgW="977760" imgH="342720" progId="Equation.3">
                  <p:embed/>
                </p:oleObj>
              </mc:Choice>
              <mc:Fallback>
                <p:oleObj name="Уравнение" r:id="rId9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61410" y="3139108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69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C6D9-FBF0-42A3-89C1-2A32DD4E926D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063552" y="260648"/>
            <a:ext cx="870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Классификация алгоритмов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157C519-9562-1A40-B389-98D17B73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33554"/>
            <a:ext cx="8642350" cy="42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09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3" dirty="0"/>
              <a:t>Линейные пороговые нейроны</a:t>
            </a:r>
            <a:endParaRPr lang="en-US" sz="3200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00204"/>
            <a:ext cx="60959" cy="203197"/>
          </a:xfrm>
        </p:spPr>
        <p:txBody>
          <a:bodyPr>
            <a:normAutofit fontScale="25000" lnSpcReduction="20000"/>
          </a:bodyPr>
          <a:lstStyle/>
          <a:p>
            <a:pPr>
              <a:buFontTx/>
              <a:buNone/>
            </a:pPr>
            <a:endParaRPr lang="en-US" dirty="0"/>
          </a:p>
          <a:p>
            <a:pPr lvl="1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131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199456" y="4920920"/>
          <a:ext cx="767224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3" imgW="292100" imgH="203200" progId="Equation.3">
                  <p:embed/>
                </p:oleObj>
              </mc:Choice>
              <mc:Fallback>
                <p:oleObj name="Equation" r:id="rId3" imgW="29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4920920"/>
                        <a:ext cx="767224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06472" y="4542358"/>
          <a:ext cx="1824929" cy="56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5" imgW="647700" imgH="203200" progId="Equation.3">
                  <p:embed/>
                </p:oleObj>
              </mc:Choice>
              <mc:Fallback>
                <p:oleObj name="Equation" r:id="rId5" imgW="647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472" y="4542358"/>
                        <a:ext cx="1824929" cy="56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406473" y="5021379"/>
            <a:ext cx="2156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0 otherwise</a:t>
            </a:r>
          </a:p>
        </p:txBody>
      </p:sp>
      <p:sp>
        <p:nvSpPr>
          <p:cNvPr id="141322" name="AutoShape 10"/>
          <p:cNvSpPr>
            <a:spLocks/>
          </p:cNvSpPr>
          <p:nvPr/>
        </p:nvSpPr>
        <p:spPr bwMode="auto">
          <a:xfrm>
            <a:off x="2063752" y="4693907"/>
            <a:ext cx="287867" cy="914400"/>
          </a:xfrm>
          <a:prstGeom prst="leftBrace">
            <a:avLst>
              <a:gd name="adj1" fmla="val 3529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3" name="Rectangle 11"/>
          <p:cNvSpPr>
            <a:spLocks noChangeArrowheads="1"/>
          </p:cNvSpPr>
          <p:nvPr/>
        </p:nvSpPr>
        <p:spPr bwMode="auto">
          <a:xfrm>
            <a:off x="6888989" y="3621023"/>
            <a:ext cx="3937000" cy="1584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5" name="Text Box 13"/>
          <p:cNvSpPr txBox="1">
            <a:spLocks noChangeArrowheads="1"/>
          </p:cNvSpPr>
          <p:nvPr/>
        </p:nvSpPr>
        <p:spPr bwMode="auto">
          <a:xfrm>
            <a:off x="5999989" y="4524309"/>
            <a:ext cx="40107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 flipV="1">
            <a:off x="6218005" y="412426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V="1">
            <a:off x="10442872" y="5421247"/>
            <a:ext cx="5757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8" name="Text Box 16"/>
          <p:cNvSpPr txBox="1">
            <a:spLocks noChangeArrowheads="1"/>
          </p:cNvSpPr>
          <p:nvPr/>
        </p:nvSpPr>
        <p:spPr bwMode="auto">
          <a:xfrm>
            <a:off x="9962389" y="5172009"/>
            <a:ext cx="373820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41329" name="Line 17"/>
          <p:cNvSpPr>
            <a:spLocks noChangeShapeType="1"/>
          </p:cNvSpPr>
          <p:nvPr/>
        </p:nvSpPr>
        <p:spPr bwMode="auto">
          <a:xfrm>
            <a:off x="6891109" y="5205347"/>
            <a:ext cx="191981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32" name="Line 20"/>
          <p:cNvSpPr>
            <a:spLocks noChangeShapeType="1"/>
          </p:cNvSpPr>
          <p:nvPr/>
        </p:nvSpPr>
        <p:spPr bwMode="auto">
          <a:xfrm flipV="1">
            <a:off x="8810923" y="5132323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36" name="Text Box 24"/>
          <p:cNvSpPr txBox="1">
            <a:spLocks noChangeArrowheads="1"/>
          </p:cNvSpPr>
          <p:nvPr/>
        </p:nvSpPr>
        <p:spPr bwMode="auto">
          <a:xfrm>
            <a:off x="8548366" y="5343459"/>
            <a:ext cx="35779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1340" name="Line 28"/>
          <p:cNvSpPr>
            <a:spLocks noChangeShapeType="1"/>
          </p:cNvSpPr>
          <p:nvPr/>
        </p:nvSpPr>
        <p:spPr bwMode="auto">
          <a:xfrm flipV="1">
            <a:off x="8810924" y="3981385"/>
            <a:ext cx="2015067" cy="1223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41" name="Text Box 29"/>
          <p:cNvSpPr txBox="1">
            <a:spLocks noChangeArrowheads="1"/>
          </p:cNvSpPr>
          <p:nvPr/>
        </p:nvSpPr>
        <p:spPr bwMode="auto">
          <a:xfrm>
            <a:off x="1267886" y="1287463"/>
            <a:ext cx="184731" cy="148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79537" y="5999045"/>
            <a:ext cx="4762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kern="0" dirty="0">
                <a:solidFill>
                  <a:srgbClr val="000000"/>
                </a:solidFill>
              </a:rPr>
              <a:t>Область значений </a:t>
            </a:r>
            <a:r>
              <a:rPr lang="en-US" sz="3200" kern="0" dirty="0">
                <a:solidFill>
                  <a:srgbClr val="000000"/>
                </a:solidFill>
              </a:rPr>
              <a:t> [ 0 , </a:t>
            </a:r>
            <a:r>
              <a:rPr lang="en-US" sz="3200" kern="0" dirty="0">
                <a:solidFill>
                  <a:srgbClr val="000000"/>
                </a:solidFill>
                <a:sym typeface="Symbol" panose="05050102010706020507" pitchFamily="18" charset="2"/>
              </a:rPr>
              <a:t></a:t>
            </a:r>
            <a:r>
              <a:rPr lang="en-US" sz="3200" kern="0" dirty="0">
                <a:solidFill>
                  <a:srgbClr val="000000"/>
                </a:solidFill>
              </a:rPr>
              <a:t> ]</a:t>
            </a:r>
            <a:endParaRPr lang="ru-RU" dirty="0">
              <a:solidFill>
                <a:srgbClr val="000000"/>
              </a:solidFill>
            </a:endParaRP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797051" y="2498123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Уравнение" r:id="rId7" imgW="977760" imgH="342720" progId="Equation.3">
                  <p:embed/>
                </p:oleObj>
              </mc:Choice>
              <mc:Fallback>
                <p:oleObj name="Уравнение" r:id="rId7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7051" y="2498123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50534" y="1036928"/>
            <a:ext cx="1099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RElu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362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1" grpId="0"/>
      <p:bldP spid="141322" grpId="0" animBg="1"/>
      <p:bldP spid="141323" grpId="0" animBg="1"/>
      <p:bldP spid="141325" grpId="0"/>
      <p:bldP spid="141326" grpId="0" animBg="1"/>
      <p:bldP spid="141327" grpId="0" animBg="1"/>
      <p:bldP spid="141328" grpId="0"/>
      <p:bldP spid="141329" grpId="0" animBg="1"/>
      <p:bldP spid="141332" grpId="0" animBg="1"/>
      <p:bldP spid="141336" grpId="0"/>
      <p:bldP spid="141336" grpId="1"/>
      <p:bldP spid="1413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3" dirty="0"/>
              <a:t>Линейные пороговые нейроны с насыщением</a:t>
            </a:r>
            <a:endParaRPr lang="en-US" sz="3200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4"/>
            <a:ext cx="10972800" cy="1348745"/>
          </a:xfrm>
        </p:spPr>
        <p:txBody>
          <a:bodyPr/>
          <a:lstStyle/>
          <a:p>
            <a:pPr>
              <a:buFontTx/>
              <a:buNone/>
            </a:pPr>
            <a:endParaRPr lang="en-US" dirty="0"/>
          </a:p>
          <a:p>
            <a:pPr lvl="1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131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199456" y="4920920"/>
          <a:ext cx="767224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" imgW="292100" imgH="203200" progId="Equation.3">
                  <p:embed/>
                </p:oleObj>
              </mc:Choice>
              <mc:Fallback>
                <p:oleObj name="Equation" r:id="rId3" imgW="29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4920920"/>
                        <a:ext cx="767224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64347" y="4528454"/>
          <a:ext cx="1598028" cy="871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Уравнение" r:id="rId5" imgW="838080" imgH="457200" progId="Equation.3">
                  <p:embed/>
                </p:oleObj>
              </mc:Choice>
              <mc:Fallback>
                <p:oleObj name="Уравнение" r:id="rId5" imgW="838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347" y="4528454"/>
                        <a:ext cx="1598028" cy="8712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351619" y="5300780"/>
            <a:ext cx="16113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otherwise</a:t>
            </a:r>
          </a:p>
        </p:txBody>
      </p:sp>
      <p:sp>
        <p:nvSpPr>
          <p:cNvPr id="141322" name="AutoShape 10"/>
          <p:cNvSpPr>
            <a:spLocks/>
          </p:cNvSpPr>
          <p:nvPr/>
        </p:nvSpPr>
        <p:spPr bwMode="auto">
          <a:xfrm>
            <a:off x="2063752" y="4693907"/>
            <a:ext cx="287867" cy="914400"/>
          </a:xfrm>
          <a:prstGeom prst="leftBrace">
            <a:avLst>
              <a:gd name="adj1" fmla="val 35294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3" name="Rectangle 11"/>
          <p:cNvSpPr>
            <a:spLocks noChangeArrowheads="1"/>
          </p:cNvSpPr>
          <p:nvPr/>
        </p:nvSpPr>
        <p:spPr bwMode="auto">
          <a:xfrm>
            <a:off x="6888989" y="3621023"/>
            <a:ext cx="3937000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5" name="Text Box 13"/>
          <p:cNvSpPr txBox="1">
            <a:spLocks noChangeArrowheads="1"/>
          </p:cNvSpPr>
          <p:nvPr/>
        </p:nvSpPr>
        <p:spPr bwMode="auto">
          <a:xfrm>
            <a:off x="5999989" y="4524309"/>
            <a:ext cx="40107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41326" name="Line 14"/>
          <p:cNvSpPr>
            <a:spLocks noChangeShapeType="1"/>
          </p:cNvSpPr>
          <p:nvPr/>
        </p:nvSpPr>
        <p:spPr bwMode="auto">
          <a:xfrm flipV="1">
            <a:off x="6218005" y="412426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7" name="Line 15"/>
          <p:cNvSpPr>
            <a:spLocks noChangeShapeType="1"/>
          </p:cNvSpPr>
          <p:nvPr/>
        </p:nvSpPr>
        <p:spPr bwMode="auto">
          <a:xfrm flipV="1">
            <a:off x="10538123" y="5865739"/>
            <a:ext cx="5757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28" name="Text Box 16"/>
          <p:cNvSpPr txBox="1">
            <a:spLocks noChangeArrowheads="1"/>
          </p:cNvSpPr>
          <p:nvPr/>
        </p:nvSpPr>
        <p:spPr bwMode="auto">
          <a:xfrm>
            <a:off x="9989737" y="5565709"/>
            <a:ext cx="373820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41329" name="Line 17"/>
          <p:cNvSpPr>
            <a:spLocks noChangeShapeType="1"/>
          </p:cNvSpPr>
          <p:nvPr/>
        </p:nvSpPr>
        <p:spPr bwMode="auto">
          <a:xfrm>
            <a:off x="6891109" y="5205347"/>
            <a:ext cx="191981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32" name="Line 20"/>
          <p:cNvSpPr>
            <a:spLocks noChangeShapeType="1"/>
          </p:cNvSpPr>
          <p:nvPr/>
        </p:nvSpPr>
        <p:spPr bwMode="auto">
          <a:xfrm flipV="1">
            <a:off x="8810923" y="5132323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40" name="Line 28"/>
          <p:cNvSpPr>
            <a:spLocks noChangeShapeType="1"/>
          </p:cNvSpPr>
          <p:nvPr/>
        </p:nvSpPr>
        <p:spPr bwMode="auto">
          <a:xfrm flipV="1">
            <a:off x="8810924" y="3981385"/>
            <a:ext cx="2015067" cy="1223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1341" name="Text Box 29"/>
          <p:cNvSpPr txBox="1">
            <a:spLocks noChangeArrowheads="1"/>
          </p:cNvSpPr>
          <p:nvPr/>
        </p:nvSpPr>
        <p:spPr bwMode="auto">
          <a:xfrm flipH="1">
            <a:off x="1199458" y="1287464"/>
            <a:ext cx="6842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79537" y="5999045"/>
            <a:ext cx="4677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kern="0" dirty="0">
                <a:solidFill>
                  <a:srgbClr val="000000"/>
                </a:solidFill>
              </a:rPr>
              <a:t>Область значений </a:t>
            </a:r>
            <a:r>
              <a:rPr lang="en-US" sz="3200" kern="0" dirty="0">
                <a:solidFill>
                  <a:srgbClr val="000000"/>
                </a:solidFill>
              </a:rPr>
              <a:t> [ 0 , </a:t>
            </a:r>
            <a:r>
              <a:rPr lang="ru-RU" sz="3200" kern="0" dirty="0">
                <a:solidFill>
                  <a:srgbClr val="000000"/>
                </a:solidFill>
              </a:rPr>
              <a:t>1</a:t>
            </a:r>
            <a:r>
              <a:rPr lang="en-US" sz="3200" kern="0" dirty="0">
                <a:solidFill>
                  <a:srgbClr val="000000"/>
                </a:solidFill>
              </a:rPr>
              <a:t> ]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988" y="3589236"/>
            <a:ext cx="4192995" cy="1752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141336" name="Text Box 24"/>
          <p:cNvSpPr txBox="1">
            <a:spLocks noChangeArrowheads="1"/>
          </p:cNvSpPr>
          <p:nvPr/>
        </p:nvSpPr>
        <p:spPr bwMode="auto">
          <a:xfrm>
            <a:off x="8512950" y="5107508"/>
            <a:ext cx="35779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black"/>
                </a:solidFill>
              </a:rPr>
              <a:t>0</a:t>
            </a: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666717" y="2653468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Уравнение" r:id="rId8" imgW="977760" imgH="342720" progId="Equation.3">
                  <p:embed/>
                </p:oleObj>
              </mc:Choice>
              <mc:Fallback>
                <p:oleObj name="Уравнение" r:id="rId8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66717" y="2653468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83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1" grpId="0"/>
      <p:bldP spid="141322" grpId="0" animBg="1"/>
      <p:bldP spid="141323" grpId="0" animBg="1"/>
      <p:bldP spid="141325" grpId="0"/>
      <p:bldP spid="141326" grpId="0" animBg="1"/>
      <p:bldP spid="141327" grpId="0" animBg="1"/>
      <p:bldP spid="141328" grpId="0"/>
      <p:bldP spid="141329" grpId="0" animBg="1"/>
      <p:bldP spid="141332" grpId="0" animBg="1"/>
      <p:bldP spid="141340" grpId="0" animBg="1"/>
      <p:bldP spid="141336" grpId="0"/>
      <p:bldP spid="1413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3" dirty="0" err="1"/>
              <a:t>Сигмоидные</a:t>
            </a:r>
            <a:r>
              <a:rPr lang="ru-RU" sz="3733" dirty="0"/>
              <a:t> (логистические) нейроны</a:t>
            </a:r>
            <a:endParaRPr lang="en-US" sz="3733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sz="half" idx="1"/>
          </p:nvPr>
        </p:nvSpPr>
        <p:spPr>
          <a:xfrm flipV="1">
            <a:off x="609601" y="1412778"/>
            <a:ext cx="60959" cy="18742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667" dirty="0"/>
          </a:p>
        </p:txBody>
      </p:sp>
      <p:graphicFrame>
        <p:nvGraphicFramePr>
          <p:cNvPr id="14439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268635" y="1412777"/>
          <a:ext cx="2496277" cy="153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698500" imgH="431800" progId="Equation.3">
                  <p:embed/>
                </p:oleObj>
              </mc:Choice>
              <mc:Fallback>
                <p:oleObj name="Equation" r:id="rId3" imgW="698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635" y="1412777"/>
                        <a:ext cx="2496277" cy="1536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7727951" y="3609975"/>
            <a:ext cx="3937000" cy="1728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V="1">
            <a:off x="7535333" y="4473575"/>
            <a:ext cx="2878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5" name="Line 11"/>
          <p:cNvSpPr>
            <a:spLocks noChangeShapeType="1"/>
          </p:cNvSpPr>
          <p:nvPr/>
        </p:nvSpPr>
        <p:spPr bwMode="auto">
          <a:xfrm flipV="1">
            <a:off x="9647767" y="533876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8" name="Text Box 14"/>
          <p:cNvSpPr txBox="1">
            <a:spLocks noChangeArrowheads="1"/>
          </p:cNvSpPr>
          <p:nvPr/>
        </p:nvSpPr>
        <p:spPr bwMode="auto">
          <a:xfrm>
            <a:off x="6862234" y="4257676"/>
            <a:ext cx="61747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srgbClr val="000000"/>
                </a:solidFill>
              </a:rPr>
              <a:t>0.5</a:t>
            </a:r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9477111" y="5458552"/>
            <a:ext cx="45931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7268635" y="5122864"/>
            <a:ext cx="45931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67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4402" name="Text Box 18"/>
          <p:cNvSpPr txBox="1">
            <a:spLocks noChangeArrowheads="1"/>
          </p:cNvSpPr>
          <p:nvPr/>
        </p:nvSpPr>
        <p:spPr bwMode="auto">
          <a:xfrm>
            <a:off x="7247468" y="3429000"/>
            <a:ext cx="45931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67">
                <a:solidFill>
                  <a:srgbClr val="000000"/>
                </a:solidFill>
              </a:rPr>
              <a:t>1</a:t>
            </a:r>
          </a:p>
        </p:txBody>
      </p:sp>
      <p:graphicFrame>
        <p:nvGraphicFramePr>
          <p:cNvPr id="144403" name="Object 19"/>
          <p:cNvGraphicFramePr>
            <a:graphicFrameLocks noChangeAspect="1"/>
          </p:cNvGraphicFramePr>
          <p:nvPr/>
        </p:nvGraphicFramePr>
        <p:xfrm>
          <a:off x="10360590" y="5375970"/>
          <a:ext cx="455084" cy="44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5" imgW="126720" imgH="126720" progId="Equation.3">
                  <p:embed/>
                </p:oleObj>
              </mc:Choice>
              <mc:Fallback>
                <p:oleObj name="Equation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0590" y="5375970"/>
                        <a:ext cx="455084" cy="446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04" name="Object 20"/>
          <p:cNvGraphicFramePr>
            <a:graphicFrameLocks noChangeAspect="1"/>
          </p:cNvGraphicFramePr>
          <p:nvPr/>
        </p:nvGraphicFramePr>
        <p:xfrm>
          <a:off x="6288021" y="4404947"/>
          <a:ext cx="480483" cy="57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021" y="4404947"/>
                        <a:ext cx="480483" cy="573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6" name="Line 22"/>
          <p:cNvSpPr>
            <a:spLocks noChangeShapeType="1"/>
          </p:cNvSpPr>
          <p:nvPr/>
        </p:nvSpPr>
        <p:spPr bwMode="auto">
          <a:xfrm>
            <a:off x="10896105" y="5617433"/>
            <a:ext cx="4804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07" name="Line 23"/>
          <p:cNvSpPr>
            <a:spLocks noChangeShapeType="1"/>
          </p:cNvSpPr>
          <p:nvPr/>
        </p:nvSpPr>
        <p:spPr bwMode="auto">
          <a:xfrm flipV="1">
            <a:off x="6574367" y="4043366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10" name="Freeform 26"/>
          <p:cNvSpPr>
            <a:spLocks/>
          </p:cNvSpPr>
          <p:nvPr/>
        </p:nvSpPr>
        <p:spPr bwMode="auto">
          <a:xfrm>
            <a:off x="7727951" y="4475164"/>
            <a:ext cx="1919816" cy="792163"/>
          </a:xfrm>
          <a:custGeom>
            <a:avLst/>
            <a:gdLst>
              <a:gd name="T0" fmla="*/ 0 w 907"/>
              <a:gd name="T1" fmla="*/ 499 h 499"/>
              <a:gd name="T2" fmla="*/ 454 w 907"/>
              <a:gd name="T3" fmla="*/ 453 h 499"/>
              <a:gd name="T4" fmla="*/ 726 w 907"/>
              <a:gd name="T5" fmla="*/ 317 h 499"/>
              <a:gd name="T6" fmla="*/ 907 w 907"/>
              <a:gd name="T7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499">
                <a:moveTo>
                  <a:pt x="0" y="499"/>
                </a:moveTo>
                <a:cubicBezTo>
                  <a:pt x="166" y="491"/>
                  <a:pt x="333" y="483"/>
                  <a:pt x="454" y="453"/>
                </a:cubicBezTo>
                <a:cubicBezTo>
                  <a:pt x="575" y="423"/>
                  <a:pt x="651" y="392"/>
                  <a:pt x="726" y="317"/>
                </a:cubicBezTo>
                <a:cubicBezTo>
                  <a:pt x="801" y="242"/>
                  <a:pt x="877" y="53"/>
                  <a:pt x="9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11" name="Freeform 27"/>
          <p:cNvSpPr>
            <a:spLocks/>
          </p:cNvSpPr>
          <p:nvPr/>
        </p:nvSpPr>
        <p:spPr bwMode="auto">
          <a:xfrm rot="10800000">
            <a:off x="9647770" y="3683001"/>
            <a:ext cx="1919817" cy="792163"/>
          </a:xfrm>
          <a:custGeom>
            <a:avLst/>
            <a:gdLst>
              <a:gd name="T0" fmla="*/ 0 w 907"/>
              <a:gd name="T1" fmla="*/ 499 h 499"/>
              <a:gd name="T2" fmla="*/ 454 w 907"/>
              <a:gd name="T3" fmla="*/ 453 h 499"/>
              <a:gd name="T4" fmla="*/ 726 w 907"/>
              <a:gd name="T5" fmla="*/ 317 h 499"/>
              <a:gd name="T6" fmla="*/ 907 w 907"/>
              <a:gd name="T7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499">
                <a:moveTo>
                  <a:pt x="0" y="499"/>
                </a:moveTo>
                <a:cubicBezTo>
                  <a:pt x="166" y="491"/>
                  <a:pt x="333" y="483"/>
                  <a:pt x="454" y="453"/>
                </a:cubicBezTo>
                <a:cubicBezTo>
                  <a:pt x="575" y="423"/>
                  <a:pt x="651" y="392"/>
                  <a:pt x="726" y="317"/>
                </a:cubicBezTo>
                <a:cubicBezTo>
                  <a:pt x="801" y="242"/>
                  <a:pt x="877" y="53"/>
                  <a:pt x="9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16412" y="5834722"/>
            <a:ext cx="4677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kern="0" dirty="0">
                <a:solidFill>
                  <a:srgbClr val="000000"/>
                </a:solidFill>
              </a:rPr>
              <a:t>Область значений </a:t>
            </a:r>
            <a:r>
              <a:rPr lang="en-US" sz="3200" kern="0" dirty="0">
                <a:solidFill>
                  <a:srgbClr val="000000"/>
                </a:solidFill>
              </a:rPr>
              <a:t> [ 0 , </a:t>
            </a:r>
            <a:r>
              <a:rPr lang="ru-RU" sz="3200" kern="0" dirty="0">
                <a:solidFill>
                  <a:srgbClr val="000000"/>
                </a:solidFill>
              </a:rPr>
              <a:t>1</a:t>
            </a:r>
            <a:r>
              <a:rPr lang="en-US" sz="3200" kern="0" dirty="0">
                <a:solidFill>
                  <a:srgbClr val="000000"/>
                </a:solidFill>
              </a:rPr>
              <a:t> ]</a:t>
            </a:r>
            <a:endParaRPr lang="ru-RU" dirty="0">
              <a:solidFill>
                <a:srgbClr val="000000"/>
              </a:solidFill>
            </a:endParaRP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/>
        </p:nvGraphicFramePr>
        <p:xfrm>
          <a:off x="1666717" y="2653468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Уравнение" r:id="rId9" imgW="977760" imgH="342720" progId="Equation.3">
                  <p:embed/>
                </p:oleObj>
              </mc:Choice>
              <mc:Fallback>
                <p:oleObj name="Уравнение" r:id="rId9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66717" y="2653468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Объект 3"/>
          <p:cNvSpPr>
            <a:spLocks noGrp="1"/>
          </p:cNvSpPr>
          <p:nvPr>
            <p:ph sz="quarter" idx="3"/>
          </p:nvPr>
        </p:nvSpPr>
        <p:spPr>
          <a:xfrm>
            <a:off x="431147" y="1184177"/>
            <a:ext cx="417863" cy="228600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31147" y="274639"/>
            <a:ext cx="889653" cy="23788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2" grpId="0" animBg="1"/>
      <p:bldP spid="144394" grpId="0" animBg="1"/>
      <p:bldP spid="144395" grpId="0" animBg="1"/>
      <p:bldP spid="144398" grpId="0"/>
      <p:bldP spid="144399" grpId="0"/>
      <p:bldP spid="144401" grpId="0"/>
      <p:bldP spid="144402" grpId="0"/>
      <p:bldP spid="144406" grpId="0" animBg="1"/>
      <p:bldP spid="144407" grpId="0" animBg="1"/>
      <p:bldP spid="144410" grpId="0" animBg="1"/>
      <p:bldP spid="1444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3" dirty="0"/>
              <a:t>Нейроны с активацией гиперболическим тангенсом</a:t>
            </a:r>
            <a:endParaRPr lang="en-US" sz="3733" dirty="0"/>
          </a:p>
        </p:txBody>
      </p:sp>
      <p:graphicFrame>
        <p:nvGraphicFramePr>
          <p:cNvPr id="14439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20729" y="1450975"/>
          <a:ext cx="2495551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Уравнение" r:id="rId3" imgW="838080" imgH="507960" progId="Equation.3">
                  <p:embed/>
                </p:oleObj>
              </mc:Choice>
              <mc:Fallback>
                <p:oleObj name="Уравнение" r:id="rId3" imgW="8380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0729" y="1450975"/>
                        <a:ext cx="2495551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7727951" y="3609975"/>
            <a:ext cx="3937000" cy="1728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V="1">
            <a:off x="7535333" y="4473575"/>
            <a:ext cx="2878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5" name="Line 11"/>
          <p:cNvSpPr>
            <a:spLocks noChangeShapeType="1"/>
          </p:cNvSpPr>
          <p:nvPr/>
        </p:nvSpPr>
        <p:spPr bwMode="auto">
          <a:xfrm flipV="1">
            <a:off x="9647767" y="533876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398" name="Text Box 14"/>
          <p:cNvSpPr txBox="1">
            <a:spLocks noChangeArrowheads="1"/>
          </p:cNvSpPr>
          <p:nvPr/>
        </p:nvSpPr>
        <p:spPr bwMode="auto">
          <a:xfrm>
            <a:off x="7207536" y="4222752"/>
            <a:ext cx="35779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9477111" y="5458552"/>
            <a:ext cx="45931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7162470" y="5158818"/>
            <a:ext cx="55456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ru-RU" sz="2667" dirty="0">
                <a:solidFill>
                  <a:srgbClr val="000000"/>
                </a:solidFill>
              </a:rPr>
              <a:t>-1</a:t>
            </a: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144402" name="Text Box 18"/>
          <p:cNvSpPr txBox="1">
            <a:spLocks noChangeArrowheads="1"/>
          </p:cNvSpPr>
          <p:nvPr/>
        </p:nvSpPr>
        <p:spPr bwMode="auto">
          <a:xfrm>
            <a:off x="7247468" y="3429000"/>
            <a:ext cx="45931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67">
                <a:solidFill>
                  <a:srgbClr val="000000"/>
                </a:solidFill>
              </a:rPr>
              <a:t>1</a:t>
            </a:r>
          </a:p>
        </p:txBody>
      </p:sp>
      <p:graphicFrame>
        <p:nvGraphicFramePr>
          <p:cNvPr id="144403" name="Object 19"/>
          <p:cNvGraphicFramePr>
            <a:graphicFrameLocks noChangeAspect="1"/>
          </p:cNvGraphicFramePr>
          <p:nvPr/>
        </p:nvGraphicFramePr>
        <p:xfrm>
          <a:off x="10360590" y="5375970"/>
          <a:ext cx="455084" cy="44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5" imgW="126720" imgH="126720" progId="Equation.3">
                  <p:embed/>
                </p:oleObj>
              </mc:Choice>
              <mc:Fallback>
                <p:oleObj name="Equation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0590" y="5375970"/>
                        <a:ext cx="455084" cy="446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04" name="Object 20"/>
          <p:cNvGraphicFramePr>
            <a:graphicFrameLocks noChangeAspect="1"/>
          </p:cNvGraphicFramePr>
          <p:nvPr/>
        </p:nvGraphicFramePr>
        <p:xfrm>
          <a:off x="6288021" y="4404947"/>
          <a:ext cx="480483" cy="57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021" y="4404947"/>
                        <a:ext cx="480483" cy="573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6" name="Line 22"/>
          <p:cNvSpPr>
            <a:spLocks noChangeShapeType="1"/>
          </p:cNvSpPr>
          <p:nvPr/>
        </p:nvSpPr>
        <p:spPr bwMode="auto">
          <a:xfrm>
            <a:off x="10896105" y="5617433"/>
            <a:ext cx="4804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07" name="Line 23"/>
          <p:cNvSpPr>
            <a:spLocks noChangeShapeType="1"/>
          </p:cNvSpPr>
          <p:nvPr/>
        </p:nvSpPr>
        <p:spPr bwMode="auto">
          <a:xfrm flipV="1">
            <a:off x="6574367" y="4043366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10" name="Freeform 26"/>
          <p:cNvSpPr>
            <a:spLocks/>
          </p:cNvSpPr>
          <p:nvPr/>
        </p:nvSpPr>
        <p:spPr bwMode="auto">
          <a:xfrm>
            <a:off x="7727951" y="4475164"/>
            <a:ext cx="1919816" cy="792163"/>
          </a:xfrm>
          <a:custGeom>
            <a:avLst/>
            <a:gdLst>
              <a:gd name="T0" fmla="*/ 0 w 907"/>
              <a:gd name="T1" fmla="*/ 499 h 499"/>
              <a:gd name="T2" fmla="*/ 454 w 907"/>
              <a:gd name="T3" fmla="*/ 453 h 499"/>
              <a:gd name="T4" fmla="*/ 726 w 907"/>
              <a:gd name="T5" fmla="*/ 317 h 499"/>
              <a:gd name="T6" fmla="*/ 907 w 907"/>
              <a:gd name="T7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499">
                <a:moveTo>
                  <a:pt x="0" y="499"/>
                </a:moveTo>
                <a:cubicBezTo>
                  <a:pt x="166" y="491"/>
                  <a:pt x="333" y="483"/>
                  <a:pt x="454" y="453"/>
                </a:cubicBezTo>
                <a:cubicBezTo>
                  <a:pt x="575" y="423"/>
                  <a:pt x="651" y="392"/>
                  <a:pt x="726" y="317"/>
                </a:cubicBezTo>
                <a:cubicBezTo>
                  <a:pt x="801" y="242"/>
                  <a:pt x="877" y="53"/>
                  <a:pt x="9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144411" name="Freeform 27"/>
          <p:cNvSpPr>
            <a:spLocks/>
          </p:cNvSpPr>
          <p:nvPr/>
        </p:nvSpPr>
        <p:spPr bwMode="auto">
          <a:xfrm rot="10800000">
            <a:off x="9647770" y="3683001"/>
            <a:ext cx="1919817" cy="792163"/>
          </a:xfrm>
          <a:custGeom>
            <a:avLst/>
            <a:gdLst>
              <a:gd name="T0" fmla="*/ 0 w 907"/>
              <a:gd name="T1" fmla="*/ 499 h 499"/>
              <a:gd name="T2" fmla="*/ 454 w 907"/>
              <a:gd name="T3" fmla="*/ 453 h 499"/>
              <a:gd name="T4" fmla="*/ 726 w 907"/>
              <a:gd name="T5" fmla="*/ 317 h 499"/>
              <a:gd name="T6" fmla="*/ 907 w 907"/>
              <a:gd name="T7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499">
                <a:moveTo>
                  <a:pt x="0" y="499"/>
                </a:moveTo>
                <a:cubicBezTo>
                  <a:pt x="166" y="491"/>
                  <a:pt x="333" y="483"/>
                  <a:pt x="454" y="453"/>
                </a:cubicBezTo>
                <a:cubicBezTo>
                  <a:pt x="575" y="423"/>
                  <a:pt x="651" y="392"/>
                  <a:pt x="726" y="317"/>
                </a:cubicBezTo>
                <a:cubicBezTo>
                  <a:pt x="801" y="242"/>
                  <a:pt x="877" y="53"/>
                  <a:pt x="9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733">
              <a:solidFill>
                <a:srgbClr val="000000"/>
              </a:solidFill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sz="quarter" idx="3"/>
          </p:nvPr>
        </p:nvSpPr>
        <p:spPr>
          <a:xfrm>
            <a:off x="923845" y="1420815"/>
            <a:ext cx="1819356" cy="15160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/>
        </p:nvGraphicFramePr>
        <p:xfrm>
          <a:off x="1313525" y="4014260"/>
          <a:ext cx="3043767" cy="125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Уравнение" r:id="rId9" imgW="977760" imgH="342720" progId="Equation.3">
                  <p:embed/>
                </p:oleObj>
              </mc:Choice>
              <mc:Fallback>
                <p:oleObj name="Уравнение" r:id="rId9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3525" y="4014260"/>
                        <a:ext cx="3043767" cy="125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4"/>
          <p:cNvSpPr/>
          <p:nvPr/>
        </p:nvSpPr>
        <p:spPr>
          <a:xfrm>
            <a:off x="609600" y="1193800"/>
            <a:ext cx="2540000" cy="2235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2" grpId="0" animBg="1"/>
      <p:bldP spid="144394" grpId="0" animBg="1"/>
      <p:bldP spid="144395" grpId="0" animBg="1"/>
      <p:bldP spid="144398" grpId="0"/>
      <p:bldP spid="144399" grpId="0"/>
      <p:bldP spid="144401" grpId="0"/>
      <p:bldP spid="144402" grpId="0"/>
      <p:bldP spid="144406" grpId="0" animBg="1"/>
      <p:bldP spid="144407" grpId="0" animBg="1"/>
      <p:bldP spid="144410" grpId="0" animBg="1"/>
      <p:bldP spid="1444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4" y="0"/>
            <a:ext cx="1094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5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8836" y="-12700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609585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121917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1828754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2438339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377">
              <a:defRPr/>
            </a:pPr>
            <a:r>
              <a:rPr lang="ru-RU" sz="3200" kern="0" dirty="0">
                <a:latin typeface="Arial"/>
                <a:ea typeface="ＭＳ Ｐゴシック"/>
              </a:rPr>
              <a:t>Алгоритм обучения персептрона (правило </a:t>
            </a:r>
            <a:r>
              <a:rPr lang="ru-RU" sz="3200" kern="0" dirty="0" err="1">
                <a:latin typeface="Arial"/>
                <a:ea typeface="ＭＳ Ｐゴシック"/>
              </a:rPr>
              <a:t>Хебба</a:t>
            </a:r>
            <a:r>
              <a:rPr lang="ru-RU" sz="3200" kern="0" dirty="0">
                <a:latin typeface="Arial"/>
                <a:ea typeface="ＭＳ Ｐゴシック"/>
              </a:rPr>
              <a:t>)</a:t>
            </a:r>
            <a:endParaRPr lang="en-US" sz="3200" kern="0" dirty="0">
              <a:latin typeface="Arial"/>
              <a:ea typeface="ＭＳ Ｐゴシック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23" y="2819400"/>
            <a:ext cx="107592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sz="2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1.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Подать входной образ и вычислить выход персептрона  </a:t>
            </a:r>
            <a:r>
              <a:rPr lang="ru-RU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sz="2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2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marL="914377" lvl="1" indent="-457189">
              <a:buFont typeface="+mj-lt"/>
              <a:buAutoNum type="alphaLcPeriod"/>
            </a:pP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выход правильный, перейти на Шаг 1.</a:t>
            </a:r>
          </a:p>
          <a:p>
            <a:pPr marL="914377" lvl="1" indent="-457189">
              <a:buFont typeface="+mj-lt"/>
              <a:buAutoNum type="alphaLcPeriod"/>
            </a:pP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выход неправильный и равен 0, то увеличить веса, добавив </a:t>
            </a:r>
          </a:p>
          <a:p>
            <a:pPr lvl="1"/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к ним значения соответствующих входов</a:t>
            </a:r>
          </a:p>
          <a:p>
            <a:pPr lvl="1"/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с.   Если выход неправильный и равен 1, то уменьшить веса, вычтя </a:t>
            </a:r>
          </a:p>
          <a:p>
            <a:pPr lvl="1"/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из них значения соответствующих входов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4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Шаг 3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Перейти на Шаг 1 или завершить процесс обучения, если веса</a:t>
            </a:r>
          </a:p>
          <a:p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не меняются для всех входных образов.</a:t>
            </a:r>
          </a:p>
          <a:p>
            <a:pPr lvl="1"/>
            <a:endParaRPr lang="ru-RU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ru-RU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832423" y="1229190"/>
          <a:ext cx="2133597" cy="87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Уравнение" r:id="rId3" imgW="977760" imgH="342720" progId="Equation.3">
                  <p:embed/>
                </p:oleObj>
              </mc:Choice>
              <mc:Fallback>
                <p:oleObj name="Уравнение" r:id="rId3" imgW="9777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2423" y="1229190"/>
                        <a:ext cx="2133597" cy="87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/>
          <p:cNvGrpSpPr/>
          <p:nvPr/>
        </p:nvGrpSpPr>
        <p:grpSpPr>
          <a:xfrm>
            <a:off x="3657600" y="1125287"/>
            <a:ext cx="3757720" cy="861351"/>
            <a:chOff x="1013862" y="3425390"/>
            <a:chExt cx="2818290" cy="646013"/>
          </a:xfrm>
        </p:grpSpPr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1013862" y="3658789"/>
            <a:ext cx="514307" cy="251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9" name="Equation" r:id="rId5" imgW="253800" imgH="164880" progId="Equation.3">
                    <p:embed/>
                  </p:oleObj>
                </mc:Choice>
                <mc:Fallback>
                  <p:oleObj name="Equation" r:id="rId5" imgW="2538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3862" y="3658789"/>
                          <a:ext cx="514307" cy="251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1"/>
            <p:cNvGraphicFramePr>
              <a:graphicFrameLocks noChangeAspect="1"/>
            </p:cNvGraphicFramePr>
            <p:nvPr/>
          </p:nvGraphicFramePr>
          <p:xfrm>
            <a:off x="2777184" y="3437805"/>
            <a:ext cx="572691" cy="327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" name="Уравнение" r:id="rId7" imgW="266400" imgH="203040" progId="Equation.3">
                    <p:embed/>
                  </p:oleObj>
                </mc:Choice>
                <mc:Fallback>
                  <p:oleObj name="Уравнение" r:id="rId7" imgW="266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7184" y="3437805"/>
                          <a:ext cx="572691" cy="327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1959633" y="3425390"/>
              <a:ext cx="749783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 </a:t>
              </a:r>
              <a:r>
                <a:rPr lang="ru-RU" sz="2400" dirty="0">
                  <a:solidFill>
                    <a:srgbClr val="000000"/>
                  </a:solidFill>
                </a:rPr>
                <a:t>при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1948088" y="3725154"/>
              <a:ext cx="188406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 </a:t>
              </a:r>
              <a:r>
                <a:rPr lang="ru-RU" sz="2400" dirty="0">
                  <a:solidFill>
                    <a:srgbClr val="000000"/>
                  </a:solidFill>
                </a:rPr>
                <a:t>при    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AutoShape 15"/>
            <p:cNvSpPr>
              <a:spLocks/>
            </p:cNvSpPr>
            <p:nvPr/>
          </p:nvSpPr>
          <p:spPr bwMode="auto">
            <a:xfrm>
              <a:off x="1744192" y="3477772"/>
              <a:ext cx="136128" cy="574911"/>
            </a:xfrm>
            <a:prstGeom prst="leftBrace">
              <a:avLst>
                <a:gd name="adj1" fmla="val 35294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" name="Объект 1"/>
          <p:cNvGraphicFramePr>
            <a:graphicFrameLocks noChangeAspect="1"/>
          </p:cNvGraphicFramePr>
          <p:nvPr/>
        </p:nvGraphicFramePr>
        <p:xfrm>
          <a:off x="6024089" y="1524205"/>
          <a:ext cx="647336" cy="49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Уравнение" r:id="rId9" imgW="266400" imgH="203040" progId="Equation.3">
                  <p:embed/>
                </p:oleObj>
              </mc:Choice>
              <mc:Fallback>
                <p:oleObj name="Уравнение" r:id="rId9" imgW="26640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24089" y="1524205"/>
                        <a:ext cx="647336" cy="493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Группа 12"/>
          <p:cNvGrpSpPr/>
          <p:nvPr/>
        </p:nvGrpSpPr>
        <p:grpSpPr>
          <a:xfrm>
            <a:off x="7231322" y="729244"/>
            <a:ext cx="3926233" cy="2062635"/>
            <a:chOff x="4644008" y="2613676"/>
            <a:chExt cx="3763963" cy="1922606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12345" y="2814129"/>
              <a:ext cx="2952750" cy="1188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44008" y="3491596"/>
              <a:ext cx="310732" cy="430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V="1">
              <a:off x="4860032" y="2613676"/>
              <a:ext cx="0" cy="187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7976171" y="4164298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7615808" y="3977371"/>
              <a:ext cx="293827" cy="430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z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312347" y="4002373"/>
              <a:ext cx="143986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6752208" y="3137979"/>
              <a:ext cx="0" cy="86439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6752209" y="3137979"/>
              <a:ext cx="15113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913884" y="2976056"/>
              <a:ext cx="326099" cy="430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4931346" y="3799968"/>
              <a:ext cx="326099" cy="430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6607968" y="4105959"/>
              <a:ext cx="503460" cy="430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08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7028" y="3125652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Логистическая регрессия</a:t>
            </a:r>
            <a:endParaRPr 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03908" y="27542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780609" y="499403"/>
            <a:ext cx="7188200" cy="2235200"/>
          </a:xfrm>
        </p:spPr>
        <p:txBody>
          <a:bodyPr>
            <a:noAutofit/>
          </a:bodyPr>
          <a:lstStyle/>
          <a:p>
            <a:pPr algn="l"/>
            <a:r>
              <a:rPr lang="ru-RU" sz="6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Классификация</a:t>
            </a:r>
            <a:endParaRPr lang="en-US" sz="60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08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0232" y="485257"/>
            <a:ext cx="870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Логистическая регрессия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CA5A4BDC-2661-0C4E-9BAE-A693A82478D6}"/>
              </a:ext>
            </a:extLst>
          </p:cNvPr>
          <p:cNvSpPr/>
          <p:nvPr/>
        </p:nvSpPr>
        <p:spPr>
          <a:xfrm>
            <a:off x="782149" y="1112793"/>
            <a:ext cx="1024367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i="1" dirty="0">
                <a:latin typeface="Arial" panose="020B0604020202020204" pitchFamily="34" charset="0"/>
                <a:cs typeface="Arial" panose="020B0604020202020204" pitchFamily="34" charset="0"/>
              </a:rPr>
              <a:t>Логистическая регрессия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это алгоритм, используемый в задаче обучения с учителем, в частности для задачи бинарной классификации, когда выходные данные </a:t>
            </a: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𝑦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имеют значение либо ноль, либо один.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Необходимо сделать так, чтобы</a:t>
            </a:r>
            <a:r>
              <a:rPr lang="ru-RU" dirty="0">
                <a:latin typeface="Century Schoolbook" panose="02040604050505020304" pitchFamily="18" charset="0"/>
                <a:cs typeface="Times New Roman" pitchFamily="18" charset="0"/>
              </a:rPr>
              <a:t> </a:t>
            </a:r>
            <a:r>
              <a:rPr lang="ru-RU" sz="3200" dirty="0">
                <a:latin typeface="Comic Sans MS" pitchFamily="66" charset="0"/>
                <a:cs typeface="Times New Roman" pitchFamily="18" charset="0"/>
                <a:sym typeface="Symbol"/>
              </a:rPr>
              <a:t>0  </a:t>
            </a:r>
            <a:r>
              <a:rPr lang="en-US" sz="3200" dirty="0">
                <a:latin typeface="Comic Sans MS" pitchFamily="66" charset="0"/>
                <a:cs typeface="Times New Roman" pitchFamily="18" charset="0"/>
              </a:rPr>
              <a:t>h(x)</a:t>
            </a:r>
            <a:r>
              <a:rPr lang="ru-RU" sz="3200" dirty="0">
                <a:latin typeface="Comic Sans MS" pitchFamily="66" charset="0"/>
                <a:cs typeface="Times New Roman" pitchFamily="18" charset="0"/>
                <a:sym typeface="Symbol"/>
              </a:rPr>
              <a:t>  1</a:t>
            </a:r>
            <a:endParaRPr lang="ru-RU" sz="3200" dirty="0">
              <a:latin typeface="Century Schoolbook" panose="02040604050505020304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Цель логистической регрессии состоит в том, чтобы свести к минимуму разницу между предсказаниями и фактическими результатами.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7">
                <a:extLst>
                  <a:ext uri="{FF2B5EF4-FFF2-40B4-BE49-F238E27FC236}">
                    <a16:creationId xmlns="" xmlns:a16="http://schemas.microsoft.com/office/drawing/2014/main" id="{14D55F43-730D-1941-A829-A85B13557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2648" y="5367449"/>
                <a:ext cx="5000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 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D55F43-730D-1941-A829-A85B1355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22648" y="5367449"/>
                <a:ext cx="50003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7">
            <a:extLst>
              <a:ext uri="{FF2B5EF4-FFF2-40B4-BE49-F238E27FC236}">
                <a16:creationId xmlns="" xmlns:a16="http://schemas.microsoft.com/office/drawing/2014/main" id="{4846E098-7B52-6045-BD24-DD2AFF971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0765" y="5367449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itchFamily="66" charset="0"/>
                <a:cs typeface="Times New Roman" pitchFamily="18" charset="0"/>
              </a:rPr>
              <a:t>0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4A07723A-5CEE-4E45-B4B4-AE0AD397801B}"/>
              </a:ext>
            </a:extLst>
          </p:cNvPr>
          <p:cNvGrpSpPr/>
          <p:nvPr/>
        </p:nvGrpSpPr>
        <p:grpSpPr>
          <a:xfrm>
            <a:off x="5293624" y="3069291"/>
            <a:ext cx="3961619" cy="2243158"/>
            <a:chOff x="3929058" y="3547592"/>
            <a:chExt cx="3961619" cy="2243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7">
                  <a:extLst>
                    <a:ext uri="{FF2B5EF4-FFF2-40B4-BE49-F238E27FC236}">
                      <a16:creationId xmlns="" xmlns:a16="http://schemas.microsoft.com/office/drawing/2014/main" id="{D759ABEA-CF62-BE46-9F34-910E643952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Text Box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759ABEA-CF62-BE46-9F34-910E6439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1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8FAC003A-ABF7-CF45-A072-67D9C2564F69}"/>
                </a:ext>
              </a:extLst>
            </p:cNvPr>
            <p:cNvCxnSpPr/>
            <p:nvPr/>
          </p:nvCxnSpPr>
          <p:spPr>
            <a:xfrm rot="10800000">
              <a:off x="5619934" y="4360411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="" xmlns:a16="http://schemas.microsoft.com/office/drawing/2014/main" id="{58FC7EA3-3EDE-0347-9280-AA1F7681C90D}"/>
                </a:ext>
              </a:extLst>
            </p:cNvPr>
            <p:cNvCxnSpPr/>
            <p:nvPr/>
          </p:nvCxnSpPr>
          <p:spPr>
            <a:xfrm rot="16200000" flipV="1">
              <a:off x="4603764" y="4658836"/>
              <a:ext cx="2243158" cy="20670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="" xmlns:a16="http://schemas.microsoft.com/office/drawing/2014/main" id="{6A0984D5-6AA8-6144-8747-7403C7AD5A03}"/>
                </a:ext>
              </a:extLst>
            </p:cNvPr>
            <p:cNvCxnSpPr/>
            <p:nvPr/>
          </p:nvCxnSpPr>
          <p:spPr>
            <a:xfrm>
              <a:off x="3930677" y="5789161"/>
              <a:ext cx="3960000" cy="1588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7">
              <a:extLst>
                <a:ext uri="{FF2B5EF4-FFF2-40B4-BE49-F238E27FC236}">
                  <a16:creationId xmlns="" xmlns:a16="http://schemas.microsoft.com/office/drawing/2014/main" id="{92599E46-BE79-C448-B201-EABB4ABE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28" y="4178392"/>
              <a:ext cx="6445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itchFamily="66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="" xmlns:a16="http://schemas.microsoft.com/office/drawing/2014/main" id="{CAEC32B3-DE41-6347-B4F2-DF5C913DD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066" y="4845618"/>
              <a:ext cx="5715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0.5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1B054DDA-603E-E947-8662-3E62C7D07AB3}"/>
                </a:ext>
              </a:extLst>
            </p:cNvPr>
            <p:cNvCxnSpPr/>
            <p:nvPr/>
          </p:nvCxnSpPr>
          <p:spPr>
            <a:xfrm rot="10800000">
              <a:off x="5643571" y="5058343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Полилиния 13">
              <a:extLst>
                <a:ext uri="{FF2B5EF4-FFF2-40B4-BE49-F238E27FC236}">
                  <a16:creationId xmlns="" xmlns:a16="http://schemas.microsoft.com/office/drawing/2014/main" id="{EE0EDCC1-6860-3742-8C40-70713BA23725}"/>
                </a:ext>
              </a:extLst>
            </p:cNvPr>
            <p:cNvSpPr/>
            <p:nvPr/>
          </p:nvSpPr>
          <p:spPr>
            <a:xfrm>
              <a:off x="3929058" y="5064134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="" xmlns:a16="http://schemas.microsoft.com/office/drawing/2014/main" id="{2A8F8025-E972-314A-AB37-A9EB75D787C8}"/>
                </a:ext>
              </a:extLst>
            </p:cNvPr>
            <p:cNvSpPr/>
            <p:nvPr/>
          </p:nvSpPr>
          <p:spPr>
            <a:xfrm rot="10800000">
              <a:off x="5715008" y="4429132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D7967AEE-09ED-C348-847F-F6120EB031BD}"/>
                </a:ext>
              </a:extLst>
            </p:cNvPr>
            <p:cNvCxnSpPr/>
            <p:nvPr/>
          </p:nvCxnSpPr>
          <p:spPr>
            <a:xfrm>
              <a:off x="5715008" y="4357694"/>
              <a:ext cx="2071702" cy="1588"/>
            </a:xfrm>
            <a:prstGeom prst="line">
              <a:avLst/>
            </a:prstGeom>
            <a:ln w="38100">
              <a:solidFill>
                <a:srgbClr val="3333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id="{9D38384C-3F8B-CB45-8B35-182E30753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3718" y="3266204"/>
                <a:ext cx="5030037" cy="18866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26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𝑔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Schoolbook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6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</m:d>
                    <m:r>
                      <a:rPr lang="ru-RU" sz="26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𝑔</m:t>
                    </m:r>
                    <m:r>
                      <a:rPr lang="ru-RU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2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600" b="0" i="1" dirty="0">
                  <a:latin typeface="Cambria Math" charset="0"/>
                  <a:ea typeface="Century Schoolbook" charset="0"/>
                  <a:cs typeface="Century Schoolbook" charset="0"/>
                </a:endParaRPr>
              </a:p>
              <a:p>
                <a:pPr marL="0" indent="0" algn="ctr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</m:oMath>
                  </m:oMathPara>
                </a14:m>
                <a:endParaRPr lang="en-US" sz="2600" b="0" i="1" dirty="0">
                  <a:latin typeface="Cambria Math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𝑔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𝑧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mr-IN" sz="26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6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D38384C-3F8B-CB45-8B35-182E30753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718" y="3266204"/>
                <a:ext cx="5030037" cy="1886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1529372" y="5254942"/>
            <a:ext cx="3036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Функция </a:t>
            </a:r>
            <a:r>
              <a:rPr lang="ru-RU" sz="2000" b="1" dirty="0" err="1"/>
              <a:t>сигмоид</a:t>
            </a:r>
            <a:endParaRPr lang="en-US" sz="2000" b="1" dirty="0"/>
          </a:p>
          <a:p>
            <a:r>
              <a:rPr lang="ru-RU" sz="2000" dirty="0"/>
              <a:t>Логистическая функция</a:t>
            </a:r>
            <a:endParaRPr lang="en-US" sz="2000" dirty="0"/>
          </a:p>
        </p:txBody>
      </p:sp>
      <p:sp>
        <p:nvSpPr>
          <p:cNvPr id="19" name="Овал 18"/>
          <p:cNvSpPr/>
          <p:nvPr/>
        </p:nvSpPr>
        <p:spPr>
          <a:xfrm>
            <a:off x="1268080" y="5150956"/>
            <a:ext cx="3036393" cy="10614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3242592" y="4736649"/>
            <a:ext cx="265126" cy="416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8598603" y="4851750"/>
                <a:ext cx="1326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Schoolbook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603" y="4851750"/>
                <a:ext cx="13265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/>
          <p:cNvCxnSpPr/>
          <p:nvPr/>
        </p:nvCxnSpPr>
        <p:spPr>
          <a:xfrm flipH="1">
            <a:off x="3142445" y="3700091"/>
            <a:ext cx="1017431" cy="54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endCxn id="15" idx="1"/>
          </p:cNvCxnSpPr>
          <p:nvPr/>
        </p:nvCxnSpPr>
        <p:spPr>
          <a:xfrm flipH="1" flipV="1">
            <a:off x="7742418" y="4144711"/>
            <a:ext cx="3856" cy="11661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2543" y="150253"/>
            <a:ext cx="119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2060"/>
                </a:solidFill>
              </a:rPr>
              <a:t>Интерпретация функции гипотезы в логистической регрессии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30401" y="1086247"/>
            <a:ext cx="84838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= </a:t>
            </a:r>
            <a:r>
              <a:rPr lang="ru-RU" sz="3200" dirty="0"/>
              <a:t>вероятность того, что  </a:t>
            </a:r>
            <a:r>
              <a:rPr lang="en-US" sz="3200" b="1" dirty="0">
                <a:solidFill>
                  <a:srgbClr val="FF0000"/>
                </a:solidFill>
              </a:rPr>
              <a:t>y = 1 </a:t>
            </a:r>
            <a:r>
              <a:rPr lang="ru-RU" sz="3200" dirty="0"/>
              <a:t>при входных   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sz="32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185815"/>
            <a:ext cx="905256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0" y="3524647"/>
            <a:ext cx="109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У пациента с вероятностью </a:t>
            </a:r>
            <a:r>
              <a:rPr lang="en-US" sz="3200" dirty="0"/>
              <a:t> 70% </a:t>
            </a:r>
            <a:r>
              <a:rPr lang="ru-RU" sz="3200" dirty="0"/>
              <a:t>опухоль злокачественная</a:t>
            </a:r>
            <a:r>
              <a:rPr lang="en-US" sz="3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803400"/>
            <a:ext cx="5077968" cy="97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11" y="2958236"/>
            <a:ext cx="1993392" cy="4084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3201" y="1921803"/>
            <a:ext cx="287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u="sng" dirty="0"/>
              <a:t>Пример</a:t>
            </a:r>
            <a:r>
              <a:rPr lang="en-US" sz="3200" dirty="0"/>
              <a:t>:  </a:t>
            </a:r>
            <a:r>
              <a:rPr lang="ru-RU" sz="3200" dirty="0"/>
              <a:t>Если</a:t>
            </a:r>
            <a:r>
              <a:rPr lang="en-US" sz="3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2" y="5717937"/>
            <a:ext cx="5689600" cy="87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6299" y="2243021"/>
            <a:ext cx="228370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400" dirty="0"/>
              <a:t>Размер опухоли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85517" y="4383866"/>
            <a:ext cx="10161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Рассматриваемая вероятность </a:t>
            </a:r>
            <a:r>
              <a:rPr lang="en-US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P(y = 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|x; 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  <a:sym typeface="Symbol" panose="05050102010706020507" pitchFamily="18" charset="2"/>
              </a:rPr>
              <a:t>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) </a:t>
            </a:r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 условной вероятностью с параметром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  <a:sym typeface="Symbol" panose="05050102010706020507" pitchFamily="18" charset="2"/>
              </a:rPr>
              <a:t>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того, что </a:t>
            </a:r>
            <a:r>
              <a:rPr lang="en-US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y = </a:t>
            </a:r>
            <a:r>
              <a:rPr lang="ru-RU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1 </a:t>
            </a:r>
            <a:r>
              <a:rPr lang="ru-RU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заданного </a:t>
            </a:r>
            <a:r>
              <a:rPr lang="en-US" sz="2400" dirty="0">
                <a:solidFill>
                  <a:srgbClr val="0070C0"/>
                </a:solidFill>
                <a:latin typeface="Century Schoolbook" panose="02040604050505020304" pitchFamily="18" charset="0"/>
                <a:cs typeface="Times New Roman" pitchFamily="18" charset="0"/>
              </a:rPr>
              <a:t>x</a:t>
            </a:r>
            <a:endParaRPr lang="ru-RU" sz="2400" dirty="0">
              <a:solidFill>
                <a:srgbClr val="0070C0"/>
              </a:solidFill>
              <a:latin typeface="Century Schoolbook" panose="02040604050505020304" pitchFamily="18" charset="0"/>
              <a:cs typeface="Times New Roman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40282" y="4383866"/>
            <a:ext cx="9692640" cy="8364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85517" y="1012173"/>
            <a:ext cx="9242903" cy="7171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025111" y="6145967"/>
            <a:ext cx="6073919" cy="55463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37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65981" y="1728727"/>
            <a:ext cx="1741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h(x) = 0.</a:t>
            </a:r>
            <a:r>
              <a:rPr lang="ru-RU" sz="3200" dirty="0">
                <a:solidFill>
                  <a:prstClr val="black"/>
                </a:solidFill>
              </a:rPr>
              <a:t>2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659744" y="2793962"/>
            <a:ext cx="745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Какова вероятность того, что опухоль доброкачественная, то есть  у = 0 ?</a:t>
            </a:r>
          </a:p>
        </p:txBody>
      </p:sp>
    </p:spTree>
    <p:extLst>
      <p:ext uri="{BB962C8B-B14F-4D97-AF65-F5344CB8AC3E}">
        <p14:creationId xmlns:p14="http://schemas.microsoft.com/office/powerpoint/2010/main" val="203697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C6D9-FBF0-42A3-89C1-2A32DD4E926D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063552" y="260648"/>
            <a:ext cx="870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Классификация алгоритмов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157C519-9562-1A40-B389-98D17B73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39" y="1500872"/>
            <a:ext cx="8642350" cy="4273111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100776" y="1317767"/>
            <a:ext cx="3377109" cy="15090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5032006" y="2664663"/>
            <a:ext cx="673178" cy="1626847"/>
          </a:xfrm>
          <a:custGeom>
            <a:avLst/>
            <a:gdLst>
              <a:gd name="connsiteX0" fmla="*/ 706868 w 706868"/>
              <a:gd name="connsiteY0" fmla="*/ 0 h 1660097"/>
              <a:gd name="connsiteX1" fmla="*/ 145886 w 706868"/>
              <a:gd name="connsiteY1" fmla="*/ 807813 h 1660097"/>
              <a:gd name="connsiteX2" fmla="*/ 11250 w 706868"/>
              <a:gd name="connsiteY2" fmla="*/ 1576358 h 1660097"/>
              <a:gd name="connsiteX3" fmla="*/ 16860 w 706868"/>
              <a:gd name="connsiteY3" fmla="*/ 1604407 h 16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868" h="1660097">
                <a:moveTo>
                  <a:pt x="706868" y="0"/>
                </a:moveTo>
                <a:cubicBezTo>
                  <a:pt x="484345" y="272543"/>
                  <a:pt x="261822" y="545087"/>
                  <a:pt x="145886" y="807813"/>
                </a:cubicBezTo>
                <a:cubicBezTo>
                  <a:pt x="29950" y="1070539"/>
                  <a:pt x="32754" y="1443592"/>
                  <a:pt x="11250" y="1576358"/>
                </a:cubicBezTo>
                <a:cubicBezTo>
                  <a:pt x="-10254" y="1709124"/>
                  <a:pt x="3303" y="1656765"/>
                  <a:pt x="16860" y="160440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647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3456" y="1762459"/>
            <a:ext cx="226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 = </a:t>
            </a:r>
            <a:r>
              <a:rPr lang="en-US" sz="3200" dirty="0"/>
              <a:t>h(x) = 0.2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233534" y="2518190"/>
            <a:ext cx="745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Какова вероятность того, что опухоль доброкачественная?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534" y="4359906"/>
            <a:ext cx="8079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опухоль доброкачественная  -  </a:t>
            </a:r>
            <a:r>
              <a:rPr lang="ru-RU" sz="3200" b="1" dirty="0">
                <a:solidFill>
                  <a:srgbClr val="FF0000"/>
                </a:solidFill>
              </a:rPr>
              <a:t>у=0</a:t>
            </a:r>
            <a:r>
              <a:rPr lang="ru-RU" sz="3200" dirty="0"/>
              <a:t> или у=1?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3456" y="5396459"/>
            <a:ext cx="680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P(y=0)=</a:t>
            </a:r>
            <a:r>
              <a:rPr lang="ru-RU" sz="3200" dirty="0"/>
              <a:t> 1 - </a:t>
            </a:r>
            <a:r>
              <a:rPr lang="en-US" sz="3200" dirty="0"/>
              <a:t>P(y=1)</a:t>
            </a:r>
            <a:r>
              <a:rPr lang="ru-RU" sz="3200" dirty="0"/>
              <a:t> = 1 – </a:t>
            </a:r>
            <a:r>
              <a:rPr lang="en-US" sz="3200" dirty="0"/>
              <a:t>h(x)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377127" y="1793237"/>
            <a:ext cx="672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- это вероятность того, что  у = 1,</a:t>
            </a:r>
            <a:r>
              <a:rPr lang="en-US" sz="2800" dirty="0"/>
              <a:t>     </a:t>
            </a:r>
            <a:r>
              <a:rPr lang="ru-RU" sz="2800" dirty="0"/>
              <a:t> </a:t>
            </a:r>
            <a:r>
              <a:rPr lang="en-US" sz="2800" dirty="0"/>
              <a:t>P(y=1)</a:t>
            </a:r>
            <a:r>
              <a:rPr lang="ru-RU" sz="2800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567" y="869430"/>
            <a:ext cx="6493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Мы знаем, что      </a:t>
            </a:r>
            <a:r>
              <a:rPr lang="en-US" sz="3200" dirty="0"/>
              <a:t>P(y=1)</a:t>
            </a:r>
            <a:r>
              <a:rPr lang="ru-RU" sz="3200" dirty="0"/>
              <a:t> + </a:t>
            </a:r>
            <a:r>
              <a:rPr lang="en-US" sz="3200" dirty="0"/>
              <a:t>P(y=</a:t>
            </a:r>
            <a:r>
              <a:rPr lang="ru-RU" sz="3200" dirty="0"/>
              <a:t>0</a:t>
            </a:r>
            <a:r>
              <a:rPr lang="en-US" sz="3200" dirty="0"/>
              <a:t>)</a:t>
            </a:r>
            <a:r>
              <a:rPr lang="ru-RU" sz="3200" dirty="0"/>
              <a:t> = 1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452552" y="1760389"/>
            <a:ext cx="1074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P(y=1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410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0504" y="1802296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  </a:t>
            </a:r>
            <a:r>
              <a:rPr lang="en-US" sz="2400" dirty="0"/>
              <a:t>h(x)  = 0.8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14190" y="1740741"/>
            <a:ext cx="310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 0  </a:t>
            </a:r>
            <a:r>
              <a:rPr lang="ru-RU" sz="2800" dirty="0"/>
              <a:t>или </a:t>
            </a:r>
            <a:r>
              <a:rPr lang="en-US" sz="2800" dirty="0"/>
              <a:t>y = </a:t>
            </a:r>
            <a:r>
              <a:rPr lang="ru-RU" sz="2800" dirty="0"/>
              <a:t>1 ?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039631" y="2941983"/>
            <a:ext cx="7083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Пусть                - вероятность того, что пойдёт дождь.</a:t>
            </a:r>
          </a:p>
          <a:p>
            <a:endParaRPr lang="ru-RU" sz="2400" dirty="0"/>
          </a:p>
          <a:p>
            <a:r>
              <a:rPr lang="ru-RU" sz="2400" dirty="0"/>
              <a:t>Надо ли брать на прогулку зонт, если             = 0.8   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50" y="2902012"/>
            <a:ext cx="841321" cy="6401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51" y="3642338"/>
            <a:ext cx="84132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0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0504" y="1802296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  </a:t>
            </a:r>
            <a:r>
              <a:rPr lang="en-US" sz="2400" dirty="0"/>
              <a:t>h(x)  = 0.8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14190" y="1740741"/>
            <a:ext cx="310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 0  </a:t>
            </a:r>
            <a:r>
              <a:rPr lang="ru-RU" sz="2800" dirty="0"/>
              <a:t>или </a:t>
            </a:r>
            <a:r>
              <a:rPr lang="en-US" sz="2800" dirty="0"/>
              <a:t>y = </a:t>
            </a:r>
            <a:r>
              <a:rPr lang="ru-RU" sz="2800" dirty="0"/>
              <a:t>1 ?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039631" y="2941983"/>
            <a:ext cx="7083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Пусть                - вероятность того, что пойдёт дождь.</a:t>
            </a:r>
          </a:p>
          <a:p>
            <a:endParaRPr lang="ru-RU" sz="2400" dirty="0"/>
          </a:p>
          <a:p>
            <a:r>
              <a:rPr lang="ru-RU" sz="2400" dirty="0"/>
              <a:t>Надо ли брать на прогулку зонт, если             = 0.8   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83" y="2878726"/>
            <a:ext cx="841321" cy="6401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78" y="3685546"/>
            <a:ext cx="841321" cy="640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7613" y="4599992"/>
            <a:ext cx="4116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 0</a:t>
            </a:r>
            <a:r>
              <a:rPr lang="ru-RU" sz="2800" dirty="0"/>
              <a:t>  - дождя не будет</a:t>
            </a:r>
            <a:r>
              <a:rPr lang="en-US" sz="2800" dirty="0"/>
              <a:t>  </a:t>
            </a:r>
            <a:endParaRPr lang="ru-RU" sz="2800" dirty="0"/>
          </a:p>
          <a:p>
            <a:r>
              <a:rPr lang="en-US" sz="2800" dirty="0"/>
              <a:t>y = </a:t>
            </a:r>
            <a:r>
              <a:rPr lang="ru-RU" sz="2800" dirty="0"/>
              <a:t>1  - дождь будет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339" y="5883965"/>
            <a:ext cx="5592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Какова вероятность, что дождя не будет?</a:t>
            </a:r>
          </a:p>
        </p:txBody>
      </p:sp>
    </p:spTree>
    <p:extLst>
      <p:ext uri="{BB962C8B-B14F-4D97-AF65-F5344CB8AC3E}">
        <p14:creationId xmlns:p14="http://schemas.microsoft.com/office/powerpoint/2010/main" val="909197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0504" y="1802296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  </a:t>
            </a:r>
            <a:r>
              <a:rPr lang="en-US" sz="2400" dirty="0"/>
              <a:t>h(x)  = 0.8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14190" y="1740741"/>
            <a:ext cx="310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 0  </a:t>
            </a:r>
            <a:r>
              <a:rPr lang="ru-RU" sz="2800" dirty="0"/>
              <a:t>или </a:t>
            </a:r>
            <a:r>
              <a:rPr lang="en-US" sz="2800" dirty="0"/>
              <a:t>y = </a:t>
            </a:r>
            <a:r>
              <a:rPr lang="ru-RU" sz="2800" dirty="0"/>
              <a:t>1 ?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039631" y="2941983"/>
            <a:ext cx="7083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Пусть                - вероятность того, что пойдёт дождь.</a:t>
            </a:r>
          </a:p>
          <a:p>
            <a:endParaRPr lang="ru-RU" sz="2400" dirty="0"/>
          </a:p>
          <a:p>
            <a:r>
              <a:rPr lang="ru-RU" sz="2400" dirty="0"/>
              <a:t>Надо ли брать на прогулку зонт, если             = 0.8   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83" y="2625681"/>
            <a:ext cx="841321" cy="6401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40" y="3423967"/>
            <a:ext cx="841321" cy="640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7613" y="4599992"/>
            <a:ext cx="4116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 0</a:t>
            </a:r>
            <a:r>
              <a:rPr lang="ru-RU" sz="2800" dirty="0"/>
              <a:t>  - дождя не будет</a:t>
            </a:r>
            <a:r>
              <a:rPr lang="en-US" sz="2800" dirty="0"/>
              <a:t>  </a:t>
            </a:r>
            <a:endParaRPr lang="ru-RU" sz="2800" dirty="0"/>
          </a:p>
          <a:p>
            <a:r>
              <a:rPr lang="en-US" sz="2800" dirty="0"/>
              <a:t>y = </a:t>
            </a:r>
            <a:r>
              <a:rPr lang="ru-RU" sz="2800" dirty="0"/>
              <a:t>1  - дождь будет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339" y="5883965"/>
            <a:ext cx="5592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Какова вероятность, что дождя не будет?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499004" y="5930131"/>
            <a:ext cx="137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0.8 = 0.2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468969" y="4142312"/>
            <a:ext cx="2450696" cy="113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893972" y="4932608"/>
            <a:ext cx="2025693" cy="99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38" y="4154860"/>
            <a:ext cx="841321" cy="6401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74660" y="4217718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0.2</a:t>
            </a:r>
            <a:r>
              <a:rPr lang="ru-RU" sz="2400" dirty="0"/>
              <a:t>   - ?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4468969" y="4642444"/>
            <a:ext cx="3621483" cy="56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06818" y="4214954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 если</a:t>
            </a:r>
          </a:p>
        </p:txBody>
      </p:sp>
    </p:spTree>
    <p:extLst>
      <p:ext uri="{BB962C8B-B14F-4D97-AF65-F5344CB8AC3E}">
        <p14:creationId xmlns:p14="http://schemas.microsoft.com/office/powerpoint/2010/main" val="10052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2683239" y="629587"/>
            <a:ext cx="0" cy="451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2083633" y="4751882"/>
            <a:ext cx="7629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3567660" y="2480873"/>
            <a:ext cx="194872" cy="20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567660" y="2113616"/>
            <a:ext cx="194872" cy="20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062335" y="2113616"/>
            <a:ext cx="194872" cy="20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444585" y="2458391"/>
            <a:ext cx="194872" cy="20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47344" y="2803160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392118" y="3290342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837481" y="3447734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3762532" y="3207896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216578" y="3129199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104151" y="3695075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606321" y="3571408"/>
            <a:ext cx="224854" cy="164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/>
          <p:cNvSpPr/>
          <p:nvPr/>
        </p:nvSpPr>
        <p:spPr>
          <a:xfrm>
            <a:off x="5696264" y="1334125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7"/>
          <p:cNvSpPr/>
          <p:nvPr/>
        </p:nvSpPr>
        <p:spPr>
          <a:xfrm>
            <a:off x="5141626" y="1334125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4654448" y="929391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4474565" y="1484029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/>
          <p:cNvSpPr/>
          <p:nvPr/>
        </p:nvSpPr>
        <p:spPr>
          <a:xfrm>
            <a:off x="5246564" y="1705131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5216578" y="2394678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/>
          <p:cNvSpPr/>
          <p:nvPr/>
        </p:nvSpPr>
        <p:spPr>
          <a:xfrm>
            <a:off x="5801194" y="2128604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/>
          <p:cNvSpPr/>
          <p:nvPr/>
        </p:nvSpPr>
        <p:spPr>
          <a:xfrm>
            <a:off x="5718748" y="2773180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/>
          <p:cNvSpPr/>
          <p:nvPr/>
        </p:nvSpPr>
        <p:spPr>
          <a:xfrm>
            <a:off x="4909282" y="1858781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авнобедренный треугольник 25"/>
          <p:cNvSpPr/>
          <p:nvPr/>
        </p:nvSpPr>
        <p:spPr>
          <a:xfrm>
            <a:off x="6490745" y="2615783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>
            <a:off x="6520722" y="3395268"/>
            <a:ext cx="194869" cy="269823"/>
          </a:xfrm>
          <a:prstGeom prst="triangle">
            <a:avLst/>
          </a:prstGeom>
          <a:solidFill>
            <a:srgbClr val="E91F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3425252" y="1199214"/>
            <a:ext cx="3605135" cy="31816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9351" y="5160198"/>
            <a:ext cx="10559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Надо написать уравнение линии, разделяющей два класса </a:t>
            </a:r>
          </a:p>
        </p:txBody>
      </p:sp>
      <p:sp>
        <p:nvSpPr>
          <p:cNvPr id="2" name="Полилиния 1"/>
          <p:cNvSpPr/>
          <p:nvPr/>
        </p:nvSpPr>
        <p:spPr>
          <a:xfrm>
            <a:off x="3904343" y="653143"/>
            <a:ext cx="3715657" cy="3376817"/>
          </a:xfrm>
          <a:custGeom>
            <a:avLst/>
            <a:gdLst>
              <a:gd name="connsiteX0" fmla="*/ 0 w 3715657"/>
              <a:gd name="connsiteY0" fmla="*/ 0 h 3376817"/>
              <a:gd name="connsiteX1" fmla="*/ 566057 w 3715657"/>
              <a:gd name="connsiteY1" fmla="*/ 1640114 h 3376817"/>
              <a:gd name="connsiteX2" fmla="*/ 2757714 w 3715657"/>
              <a:gd name="connsiteY2" fmla="*/ 3178628 h 3376817"/>
              <a:gd name="connsiteX3" fmla="*/ 3715657 w 3715657"/>
              <a:gd name="connsiteY3" fmla="*/ 3309257 h 33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5657" h="3376817">
                <a:moveTo>
                  <a:pt x="0" y="0"/>
                </a:moveTo>
                <a:cubicBezTo>
                  <a:pt x="53219" y="555171"/>
                  <a:pt x="106438" y="1110343"/>
                  <a:pt x="566057" y="1640114"/>
                </a:cubicBezTo>
                <a:cubicBezTo>
                  <a:pt x="1025676" y="2169885"/>
                  <a:pt x="2232781" y="2900438"/>
                  <a:pt x="2757714" y="3178628"/>
                </a:cubicBezTo>
                <a:cubicBezTo>
                  <a:pt x="3282647" y="3456819"/>
                  <a:pt x="3499152" y="3383038"/>
                  <a:pt x="3715657" y="330925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5525" y="5984820"/>
            <a:ext cx="889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Вид разделяющей кривой зависит от выбранной модели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60113" y="4380876"/>
            <a:ext cx="82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x1</a:t>
            </a:r>
            <a:endParaRPr lang="ru-RU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740345" y="376588"/>
            <a:ext cx="82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3168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 45"/>
          <p:cNvSpPr/>
          <p:nvPr/>
        </p:nvSpPr>
        <p:spPr>
          <a:xfrm>
            <a:off x="4411596" y="2788510"/>
            <a:ext cx="3089532" cy="700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7553484" y="2068623"/>
            <a:ext cx="3089532" cy="700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548640" y="22519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2060"/>
                </a:solidFill>
                <a:latin typeface="Calibri (Основной текст)"/>
                <a:cs typeface="Times New Roman" pitchFamily="18" charset="0"/>
              </a:rPr>
              <a:t>Граница решения</a:t>
            </a:r>
            <a:r>
              <a:rPr lang="en-US" sz="3200" b="1" dirty="0">
                <a:solidFill>
                  <a:srgbClr val="002060"/>
                </a:solidFill>
                <a:latin typeface="Calibri (Основной текст)"/>
                <a:cs typeface="Times New Roman" pitchFamily="18" charset="0"/>
              </a:rPr>
              <a:t> (Decision Boundary)</a:t>
            </a:r>
            <a:endParaRPr lang="ru-RU" sz="3200" b="1" dirty="0">
              <a:solidFill>
                <a:srgbClr val="002060"/>
              </a:solidFill>
              <a:latin typeface="Calibri (Основной текст)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5" y="1729251"/>
            <a:ext cx="2322957" cy="38404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4" y="2177823"/>
            <a:ext cx="1981581" cy="458724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4A07723A-5CEE-4E45-B4B4-AE0AD397801B}"/>
              </a:ext>
            </a:extLst>
          </p:cNvPr>
          <p:cNvGrpSpPr/>
          <p:nvPr/>
        </p:nvGrpSpPr>
        <p:grpSpPr>
          <a:xfrm>
            <a:off x="5731021" y="1258521"/>
            <a:ext cx="3961619" cy="2243158"/>
            <a:chOff x="3929058" y="3547592"/>
            <a:chExt cx="3961619" cy="2243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7">
                  <a:extLst>
                    <a:ext uri="{FF2B5EF4-FFF2-40B4-BE49-F238E27FC236}">
                      <a16:creationId xmlns="" xmlns:a16="http://schemas.microsoft.com/office/drawing/2014/main" id="{D759ABEA-CF62-BE46-9F34-910E643952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Text Box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759ABEA-CF62-BE46-9F34-910E6439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81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8FAC003A-ABF7-CF45-A072-67D9C2564F69}"/>
                </a:ext>
              </a:extLst>
            </p:cNvPr>
            <p:cNvCxnSpPr/>
            <p:nvPr/>
          </p:nvCxnSpPr>
          <p:spPr>
            <a:xfrm rot="10800000">
              <a:off x="5619934" y="4360411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="" xmlns:a16="http://schemas.microsoft.com/office/drawing/2014/main" id="{58FC7EA3-3EDE-0347-9280-AA1F7681C90D}"/>
                </a:ext>
              </a:extLst>
            </p:cNvPr>
            <p:cNvCxnSpPr/>
            <p:nvPr/>
          </p:nvCxnSpPr>
          <p:spPr>
            <a:xfrm rot="16200000" flipV="1">
              <a:off x="4603764" y="4658836"/>
              <a:ext cx="2243158" cy="20670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="" xmlns:a16="http://schemas.microsoft.com/office/drawing/2014/main" id="{6A0984D5-6AA8-6144-8747-7403C7AD5A03}"/>
                </a:ext>
              </a:extLst>
            </p:cNvPr>
            <p:cNvCxnSpPr/>
            <p:nvPr/>
          </p:nvCxnSpPr>
          <p:spPr>
            <a:xfrm>
              <a:off x="3930677" y="5789161"/>
              <a:ext cx="3960000" cy="1588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7">
              <a:extLst>
                <a:ext uri="{FF2B5EF4-FFF2-40B4-BE49-F238E27FC236}">
                  <a16:creationId xmlns="" xmlns:a16="http://schemas.microsoft.com/office/drawing/2014/main" id="{92599E46-BE79-C448-B201-EABB4ABE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28" y="4178392"/>
              <a:ext cx="6445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itchFamily="66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="" xmlns:a16="http://schemas.microsoft.com/office/drawing/2014/main" id="{CAEC32B3-DE41-6347-B4F2-DF5C913DD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066" y="4845618"/>
              <a:ext cx="5715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0.5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1B054DDA-603E-E947-8662-3E62C7D07AB3}"/>
                </a:ext>
              </a:extLst>
            </p:cNvPr>
            <p:cNvCxnSpPr/>
            <p:nvPr/>
          </p:nvCxnSpPr>
          <p:spPr>
            <a:xfrm rot="10800000">
              <a:off x="5643571" y="5058343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Полилиния 13">
              <a:extLst>
                <a:ext uri="{FF2B5EF4-FFF2-40B4-BE49-F238E27FC236}">
                  <a16:creationId xmlns="" xmlns:a16="http://schemas.microsoft.com/office/drawing/2014/main" id="{EE0EDCC1-6860-3742-8C40-70713BA23725}"/>
                </a:ext>
              </a:extLst>
            </p:cNvPr>
            <p:cNvSpPr/>
            <p:nvPr/>
          </p:nvSpPr>
          <p:spPr>
            <a:xfrm>
              <a:off x="3929058" y="5064134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="" xmlns:a16="http://schemas.microsoft.com/office/drawing/2014/main" id="{2A8F8025-E972-314A-AB37-A9EB75D787C8}"/>
                </a:ext>
              </a:extLst>
            </p:cNvPr>
            <p:cNvSpPr/>
            <p:nvPr/>
          </p:nvSpPr>
          <p:spPr>
            <a:xfrm rot="10800000">
              <a:off x="5715008" y="4429132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D7967AEE-09ED-C348-847F-F6120EB031BD}"/>
                </a:ext>
              </a:extLst>
            </p:cNvPr>
            <p:cNvCxnSpPr/>
            <p:nvPr/>
          </p:nvCxnSpPr>
          <p:spPr>
            <a:xfrm>
              <a:off x="5715008" y="4357694"/>
              <a:ext cx="2071702" cy="1588"/>
            </a:xfrm>
            <a:prstGeom prst="line">
              <a:avLst/>
            </a:prstGeom>
            <a:ln w="38100">
              <a:solidFill>
                <a:srgbClr val="3333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Box 7">
            <a:extLst>
              <a:ext uri="{FF2B5EF4-FFF2-40B4-BE49-F238E27FC236}">
                <a16:creationId xmlns="" xmlns:a16="http://schemas.microsoft.com/office/drawing/2014/main" id="{4846E098-7B52-6045-BD24-DD2AFF971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90" y="3628734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itchFamily="66" charset="0"/>
                <a:cs typeface="Times New Roman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7">
                <a:extLst>
                  <a:ext uri="{FF2B5EF4-FFF2-40B4-BE49-F238E27FC236}">
                    <a16:creationId xmlns="" xmlns:a16="http://schemas.microsoft.com/office/drawing/2014/main" id="{14D55F43-730D-1941-A829-A85B13557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8715" y="3067230"/>
                <a:ext cx="5000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D55F43-730D-1941-A829-A85B1355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48715" y="3067230"/>
                <a:ext cx="5000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9158703" y="3628734"/>
                <a:ext cx="1326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Schoolbook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03" y="3628734"/>
                <a:ext cx="1326517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131634" y="2747728"/>
            <a:ext cx="4440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Пусть </a:t>
            </a:r>
            <a:r>
              <a:rPr lang="ru-RU" sz="20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порог классификатора</a:t>
            </a:r>
            <a:r>
              <a:rPr lang="en-US" sz="20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itchFamily="18" charset="0"/>
              </a:rPr>
              <a:t>h(x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находится в точке </a:t>
            </a:r>
            <a:r>
              <a:rPr lang="ru-RU" sz="20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0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8353" y="375445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ru-RU" sz="2400" dirty="0">
                <a:solidFill>
                  <a:prstClr val="black"/>
                </a:solidFill>
                <a:latin typeface="Calibri"/>
              </a:rPr>
              <a:t>предсказание 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“          “ </a:t>
            </a:r>
            <a:r>
              <a:rPr lang="ru-RU" sz="2400" dirty="0">
                <a:solidFill>
                  <a:prstClr val="black"/>
                </a:solidFill>
                <a:latin typeface="Calibri"/>
              </a:rPr>
              <a:t>при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1" y="3925360"/>
            <a:ext cx="657225" cy="254127"/>
          </a:xfrm>
          <a:prstGeom prst="rect">
            <a:avLst/>
          </a:prstGeom>
        </p:spPr>
      </p:pic>
      <p:pic>
        <p:nvPicPr>
          <p:cNvPr id="2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21" y="3824643"/>
            <a:ext cx="1421797" cy="293561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583015" y="5684924"/>
            <a:ext cx="7590314" cy="10670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83015" y="5724477"/>
            <a:ext cx="7358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Уравнение разделяющей поверхности</a:t>
            </a:r>
            <a:r>
              <a:rPr lang="en-US" sz="2400" dirty="0"/>
              <a:t> </a:t>
            </a:r>
            <a:r>
              <a:rPr lang="ru-RU" sz="2400" dirty="0"/>
              <a:t>при пороге  0.5: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56" y="756967"/>
            <a:ext cx="1037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  поверхность, разделяющая два класса (в случае двух признаков это кривая)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128378" y="4165082"/>
                <a:ext cx="1742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𝑔</m:t>
                    </m:r>
                    <m:r>
                      <a:rPr lang="ru-RU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𝑧</m:t>
                    </m:r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&gt; 0.5  </a:t>
                </a:r>
                <a:endParaRPr lang="ru-RU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378" y="4165082"/>
                <a:ext cx="1742080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1049" t="-11842" r="-419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774127" y="4118204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при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8447709" y="4137635"/>
                <a:ext cx="786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𝑧</m:t>
                    </m:r>
                  </m:oMath>
                </a14:m>
                <a:r>
                  <a:rPr lang="ru-RU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&gt; 0</a:t>
                </a:r>
                <a:endParaRPr lang="ru-RU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09" y="4137635"/>
                <a:ext cx="786241" cy="461665"/>
              </a:xfrm>
              <a:prstGeom prst="rect">
                <a:avLst/>
              </a:prstGeom>
              <a:blipFill rotWithShape="0">
                <a:blip r:embed="rId16"/>
                <a:stretch>
                  <a:fillRect t="-10667" r="-10078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320821" y="469768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ru-RU" sz="2400" dirty="0">
                <a:solidFill>
                  <a:prstClr val="black"/>
                </a:solidFill>
                <a:latin typeface="Calibri"/>
              </a:rPr>
              <a:t>предсказание 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“          “ </a:t>
            </a:r>
            <a:r>
              <a:rPr lang="ru-RU" sz="2400" dirty="0">
                <a:solidFill>
                  <a:prstClr val="black"/>
                </a:solidFill>
                <a:latin typeface="Calibri"/>
              </a:rPr>
              <a:t>при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2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5" y="4822289"/>
            <a:ext cx="670370" cy="254127"/>
          </a:xfrm>
          <a:prstGeom prst="rect">
            <a:avLst/>
          </a:prstGeom>
        </p:spPr>
      </p:pic>
      <p:pic>
        <p:nvPicPr>
          <p:cNvPr id="33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96" y="4794553"/>
            <a:ext cx="1421797" cy="29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6093720" y="5068398"/>
                <a:ext cx="1742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𝑔</m:t>
                    </m:r>
                    <m:r>
                      <a:rPr lang="ru-RU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𝑧</m:t>
                    </m:r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&lt; 0.5  </a:t>
                </a:r>
                <a:endParaRPr lang="ru-RU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20" y="5068398"/>
                <a:ext cx="174208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1053" t="-11842" r="-4211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830836" y="4984993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при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505053" y="5004424"/>
                <a:ext cx="7862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𝑧</m:t>
                    </m:r>
                  </m:oMath>
                </a14:m>
                <a:r>
                  <a:rPr lang="ru-RU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&lt; 0</a:t>
                </a:r>
                <a:endParaRPr lang="ru-RU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053" y="5004424"/>
                <a:ext cx="786241" cy="461665"/>
              </a:xfrm>
              <a:prstGeom prst="rect">
                <a:avLst/>
              </a:prstGeom>
              <a:blipFill rotWithShape="0">
                <a:blip r:embed="rId20"/>
                <a:stretch>
                  <a:fillRect t="-10526" r="-10853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589330" y="6165267"/>
                <a:ext cx="1913088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30" y="6165267"/>
                <a:ext cx="1913088" cy="46820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98173" y="229119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h(x)</a:t>
            </a:r>
            <a:endParaRPr lang="ru-RU" dirty="0"/>
          </a:p>
        </p:txBody>
      </p:sp>
      <p:cxnSp>
        <p:nvCxnSpPr>
          <p:cNvPr id="40" name="Прямая со стрелкой 39"/>
          <p:cNvCxnSpPr>
            <a:stCxn id="38" idx="1"/>
          </p:cNvCxnSpPr>
          <p:nvPr/>
        </p:nvCxnSpPr>
        <p:spPr>
          <a:xfrm flipH="1" flipV="1">
            <a:off x="8552822" y="2342557"/>
            <a:ext cx="345351" cy="13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5761893" y="2769272"/>
            <a:ext cx="36832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879598" y="222251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y=1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213961" y="294255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y=0</a:t>
            </a:r>
            <a:endParaRPr lang="ru-RU" dirty="0"/>
          </a:p>
        </p:txBody>
      </p:sp>
      <p:sp>
        <p:nvSpPr>
          <p:cNvPr id="48" name="TextBox 47"/>
          <p:cNvSpPr txBox="1"/>
          <p:nvPr/>
        </p:nvSpPr>
        <p:spPr>
          <a:xfrm>
            <a:off x="9449685" y="4365354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</a:t>
            </a:r>
            <a:r>
              <a:rPr lang="ru-RU" sz="2400" b="1" dirty="0">
                <a:solidFill>
                  <a:srgbClr val="C0000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z)=0.5 </a:t>
            </a:r>
            <a:r>
              <a:rPr lang="ru-RU" sz="2400" dirty="0"/>
              <a:t>– граница</a:t>
            </a:r>
            <a:endParaRPr lang="en-US" sz="2400" dirty="0"/>
          </a:p>
          <a:p>
            <a:r>
              <a:rPr lang="ru-RU" sz="2400" dirty="0"/>
              <a:t> между классами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9445118" y="4365354"/>
            <a:ext cx="2432732" cy="97590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1138132" y="62147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X2(x1) - ?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8396563" y="5811872"/>
                <a:ext cx="198022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ru-RU" b="1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 </a:t>
                </a:r>
                <a:r>
                  <a:rPr lang="ru-RU" b="1" dirty="0"/>
                  <a:t>это  у = 1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563" y="5811872"/>
                <a:ext cx="1980222" cy="374270"/>
              </a:xfrm>
              <a:prstGeom prst="rect">
                <a:avLst/>
              </a:prstGeom>
              <a:blipFill rotWithShape="0">
                <a:blip r:embed="rId22"/>
                <a:stretch>
                  <a:fillRect t="-6452" r="-1846" b="-241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/>
              <p:cNvSpPr/>
              <p:nvPr/>
            </p:nvSpPr>
            <p:spPr>
              <a:xfrm>
                <a:off x="8407718" y="6346030"/>
                <a:ext cx="198022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ru-RU" b="1" i="1">
                            <a:latin typeface="Cambria Math" panose="02040503050406030204" pitchFamily="18" charset="0"/>
                          </a:rPr>
                          <m:t>Т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 </a:t>
                </a:r>
                <a:r>
                  <a:rPr lang="ru-RU" b="1" dirty="0"/>
                  <a:t>это  у = </a:t>
                </a:r>
                <a:r>
                  <a:rPr lang="en-US" b="1" dirty="0"/>
                  <a:t>0</a:t>
                </a:r>
                <a:endParaRPr lang="ru-RU" b="1" dirty="0"/>
              </a:p>
            </p:txBody>
          </p:sp>
        </mc:Choice>
        <mc:Fallback xmlns="">
          <p:sp>
            <p:nvSpPr>
              <p:cNvPr id="49" name="Прямоугольник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18" y="6346030"/>
                <a:ext cx="1980222" cy="374270"/>
              </a:xfrm>
              <a:prstGeom prst="rect">
                <a:avLst/>
              </a:prstGeom>
              <a:blipFill rotWithShape="0">
                <a:blip r:embed="rId23"/>
                <a:stretch>
                  <a:fillRect t="-6557" r="-1846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826724" y="6214703"/>
                <a:ext cx="356983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1+</a:t>
                </a:r>
                <a:r>
                  <a:rPr lang="ru-RU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ru-RU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724" y="6214703"/>
                <a:ext cx="3569839" cy="453137"/>
              </a:xfrm>
              <a:prstGeom prst="rect">
                <a:avLst/>
              </a:prstGeom>
              <a:blipFill rotWithShape="0">
                <a:blip r:embed="rId24"/>
                <a:stretch>
                  <a:fillRect l="-513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65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3579" y="3387899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651" y="99655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88721" y="1193800"/>
            <a:ext cx="0" cy="226016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25864" y="3313377"/>
            <a:ext cx="23301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15670" y="2797475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22634" y="3316852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24537" y="228248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31501" y="2801864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25149" y="176340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332113" y="2282780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2098777" y="2547565"/>
            <a:ext cx="140299" cy="1553449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496155" y="1353493"/>
            <a:ext cx="1885301" cy="1900647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39956" y="3394439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5084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9538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973" y="2593561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4129" y="2019240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3629" y="1533236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1861589"/>
            <a:ext cx="5714492" cy="476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84064" y="410417"/>
                <a:ext cx="20320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48" y="307813"/>
                <a:ext cx="1524000" cy="823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91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3579" y="3387899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651" y="99655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88721" y="1193800"/>
            <a:ext cx="0" cy="226016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25864" y="3313377"/>
            <a:ext cx="23301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15670" y="2797475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22634" y="3316852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24537" y="228248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31501" y="2801864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25149" y="176340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332113" y="2282780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2098777" y="2547565"/>
            <a:ext cx="140299" cy="1553449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496155" y="1353493"/>
            <a:ext cx="1885301" cy="1900647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39956" y="3394439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5084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9538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973" y="2593561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4129" y="2019240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3629" y="1533236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1861589"/>
            <a:ext cx="5714492" cy="476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84064" y="410417"/>
                <a:ext cx="20320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48" y="307813"/>
                <a:ext cx="1524000" cy="823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470400" y="3807733"/>
            <a:ext cx="235058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67" dirty="0"/>
              <a:t>Граница: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05600" y="3888549"/>
                <a:ext cx="3877407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733" i="1">
                          <a:latin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ru-RU" sz="37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73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7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733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733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916412"/>
                <a:ext cx="29538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/>
          <p:cNvCxnSpPr>
            <a:stCxn id="49" idx="0"/>
          </p:cNvCxnSpPr>
          <p:nvPr/>
        </p:nvCxnSpPr>
        <p:spPr>
          <a:xfrm>
            <a:off x="1166478" y="1533236"/>
            <a:ext cx="1966189" cy="1955032"/>
          </a:xfrm>
          <a:prstGeom prst="line">
            <a:avLst/>
          </a:prstGeom>
          <a:ln w="28575">
            <a:solidFill>
              <a:srgbClr val="F21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2435997" y="2756434"/>
            <a:ext cx="2581521" cy="20427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914882" y="4800460"/>
                <a:ext cx="2685094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733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3733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3−</m:t>
                      </m:r>
                      <m:sSub>
                        <m:sSubPr>
                          <m:ctrlPr>
                            <a:rPr lang="ru-RU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733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61" y="3600345"/>
                <a:ext cx="206017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Скругленный прямоугольник 49"/>
          <p:cNvSpPr/>
          <p:nvPr/>
        </p:nvSpPr>
        <p:spPr>
          <a:xfrm>
            <a:off x="4914882" y="4799203"/>
            <a:ext cx="2746905" cy="698884"/>
          </a:xfrm>
          <a:prstGeom prst="roundRect">
            <a:avLst/>
          </a:prstGeom>
          <a:noFill/>
          <a:ln>
            <a:solidFill>
              <a:srgbClr val="F214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636001" y="5498088"/>
                <a:ext cx="2410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>
                              <a:solidFill>
                                <a:srgbClr val="F214D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214D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F214D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214D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F214D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214D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214D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214D2"/>
                              </a:solidFill>
                              <a:latin typeface="Cambria Math" panose="02040503050406030204" pitchFamily="18" charset="0"/>
                            </a:rPr>
                            <m:t>=0.5  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123565"/>
                <a:ext cx="186371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 стрелкой 56"/>
          <p:cNvCxnSpPr>
            <a:endCxn id="52" idx="3"/>
          </p:cNvCxnSpPr>
          <p:nvPr/>
        </p:nvCxnSpPr>
        <p:spPr>
          <a:xfrm flipH="1" flipV="1">
            <a:off x="7599976" y="5133853"/>
            <a:ext cx="1239226" cy="364236"/>
          </a:xfrm>
          <a:prstGeom prst="straightConnector1">
            <a:avLst/>
          </a:prstGeom>
          <a:ln w="31750">
            <a:solidFill>
              <a:srgbClr val="F214D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6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3579" y="3387899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651" y="99655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88721" y="1193800"/>
            <a:ext cx="0" cy="226016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25864" y="3313377"/>
            <a:ext cx="23301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15670" y="2797475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22634" y="3316852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24537" y="228248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31501" y="2801864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25149" y="176340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332113" y="2282780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2098777" y="2547565"/>
            <a:ext cx="140299" cy="1553449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496155" y="1353493"/>
            <a:ext cx="1885301" cy="1900647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39956" y="3394439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5084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9538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973" y="2593561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4129" y="2019240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3629" y="1533236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1861589"/>
            <a:ext cx="5714492" cy="4765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5120" y="4153773"/>
            <a:ext cx="775372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733" dirty="0">
                <a:solidFill>
                  <a:prstClr val="black"/>
                </a:solidFill>
                <a:latin typeface="Calibri"/>
              </a:rPr>
              <a:t>Предсказание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 “          “ </a:t>
            </a:r>
            <a:r>
              <a:rPr lang="ru-RU" sz="3200" dirty="0">
                <a:solidFill>
                  <a:prstClr val="black"/>
                </a:solidFill>
                <a:latin typeface="Calibri"/>
              </a:rPr>
              <a:t>при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00" y="4341564"/>
            <a:ext cx="1066800" cy="4124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19" y="4352582"/>
            <a:ext cx="3534664" cy="387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84064" y="410417"/>
                <a:ext cx="20320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48" y="307813"/>
                <a:ext cx="1524000" cy="823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Прямая соединительная линия 49"/>
          <p:cNvCxnSpPr/>
          <p:nvPr/>
        </p:nvCxnSpPr>
        <p:spPr>
          <a:xfrm>
            <a:off x="1166478" y="1533237"/>
            <a:ext cx="1966189" cy="1955031"/>
          </a:xfrm>
          <a:prstGeom prst="line">
            <a:avLst/>
          </a:prstGeom>
          <a:ln w="28575">
            <a:solidFill>
              <a:srgbClr val="F214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665392" y="4930816"/>
                <a:ext cx="2686698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733" i="1">
                          <a:solidFill>
                            <a:srgbClr val="C0504D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3733" i="1">
                          <a:solidFill>
                            <a:srgbClr val="C0504D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3−</m:t>
                      </m:r>
                      <m:sSub>
                        <m:sSubPr>
                          <m:ctrlPr>
                            <a:rPr lang="ru-RU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rgbClr val="C0504D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44" y="3698112"/>
                <a:ext cx="2061783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01139" y="2311129"/>
            <a:ext cx="83388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67" b="1" dirty="0"/>
              <a:t> = 1</a:t>
            </a:r>
            <a:endParaRPr lang="ru-RU" sz="2667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968259" y="2375836"/>
            <a:ext cx="83388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67" b="1" dirty="0"/>
              <a:t> = 0</a:t>
            </a:r>
            <a:endParaRPr lang="ru-RU" sz="2667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5121" y="5141861"/>
            <a:ext cx="10967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733" dirty="0"/>
              <a:t> </a:t>
            </a:r>
            <a:r>
              <a:rPr lang="en-US" sz="3733"/>
              <a:t>= 0</a:t>
            </a:r>
            <a:endParaRPr lang="ru-RU" sz="3733" dirty="0"/>
          </a:p>
        </p:txBody>
      </p:sp>
      <p:sp>
        <p:nvSpPr>
          <p:cNvPr id="23" name="Овал 22"/>
          <p:cNvSpPr/>
          <p:nvPr/>
        </p:nvSpPr>
        <p:spPr>
          <a:xfrm rot="2756616">
            <a:off x="1448815" y="1299920"/>
            <a:ext cx="2894845" cy="15141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55" name="Овал 54"/>
          <p:cNvSpPr/>
          <p:nvPr/>
        </p:nvSpPr>
        <p:spPr>
          <a:xfrm rot="2756616">
            <a:off x="5348" y="2178831"/>
            <a:ext cx="2894845" cy="1514197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30" name="TextBox 29"/>
          <p:cNvSpPr txBox="1"/>
          <p:nvPr/>
        </p:nvSpPr>
        <p:spPr>
          <a:xfrm>
            <a:off x="1480093" y="5100057"/>
            <a:ext cx="94288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33" dirty="0"/>
              <a:t>при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/>
              <p:cNvSpPr/>
              <p:nvPr/>
            </p:nvSpPr>
            <p:spPr>
              <a:xfrm>
                <a:off x="2634416" y="5070013"/>
                <a:ext cx="2686698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733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ru-RU" sz="3733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3−</m:t>
                      </m:r>
                      <m:sSub>
                        <m:sSubPr>
                          <m:ctrlPr>
                            <a:rPr lang="ru-RU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7" name="Прямоугольник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12" y="3802510"/>
                <a:ext cx="206178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/>
          <p:cNvCxnSpPr>
            <a:endCxn id="55" idx="6"/>
          </p:cNvCxnSpPr>
          <p:nvPr/>
        </p:nvCxnSpPr>
        <p:spPr>
          <a:xfrm flipH="1" flipV="1">
            <a:off x="2459261" y="3976128"/>
            <a:ext cx="673407" cy="11657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H="1" flipV="1">
            <a:off x="4114800" y="2844610"/>
            <a:ext cx="2550592" cy="2225404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8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Нелинейная 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2576" y="268619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9220" y="1003141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66988" y="1416288"/>
            <a:ext cx="0" cy="282551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595" y="2878097"/>
            <a:ext cx="269150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33" y="1170040"/>
            <a:ext cx="5529580" cy="476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1134480"/>
            <a:ext cx="2891028" cy="5120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44499" y="3906579"/>
            <a:ext cx="74977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Calibri"/>
              </a:rPr>
              <a:t>Предсказание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“          “ </a:t>
            </a:r>
            <a:r>
              <a:rPr lang="ru-RU" sz="3200" dirty="0">
                <a:solidFill>
                  <a:prstClr val="black"/>
                </a:solidFill>
                <a:latin typeface="Calibri"/>
              </a:rPr>
              <a:t>при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60" y="4100163"/>
            <a:ext cx="1066800" cy="412496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083808" y="1616428"/>
            <a:ext cx="2418705" cy="2439833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31806" y="2856402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3046113" y="286725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531837" y="286976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99481" y="287846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4904" y="344317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308446" y="3588791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308446" y="212237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29642" y="1949891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949264" y="1916856"/>
                <a:ext cx="1701876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948" y="1437642"/>
                <a:ext cx="1326966" cy="14073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/>
          <p:cNvCxnSpPr/>
          <p:nvPr/>
        </p:nvCxnSpPr>
        <p:spPr>
          <a:xfrm flipH="1" flipV="1">
            <a:off x="5949264" y="1764318"/>
            <a:ext cx="799879" cy="35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6778171" y="1646544"/>
            <a:ext cx="217715" cy="785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7213600" y="1646544"/>
            <a:ext cx="1001486" cy="1231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7257143" y="1646544"/>
            <a:ext cx="2394857" cy="1542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7213600" y="1646544"/>
            <a:ext cx="3828694" cy="194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4720DB84-88A6-0A4D-8CF6-DD04242B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6" y="1827113"/>
            <a:ext cx="2550768" cy="1685701"/>
          </a:xfrm>
          <a:prstGeom prst="rect">
            <a:avLst/>
          </a:prstGeom>
        </p:spPr>
      </p:pic>
      <p:cxnSp>
        <p:nvCxnSpPr>
          <p:cNvPr id="3" name="Straight Arrow Connector 5">
            <a:extLst>
              <a:ext uri="{FF2B5EF4-FFF2-40B4-BE49-F238E27FC236}">
                <a16:creationId xmlns="" xmlns:a16="http://schemas.microsoft.com/office/drawing/2014/main" id="{3B7AB62F-B9E1-CF4D-892F-F41B6CFF3DA7}"/>
              </a:ext>
            </a:extLst>
          </p:cNvPr>
          <p:cNvCxnSpPr>
            <a:cxnSpLocks/>
          </p:cNvCxnSpPr>
          <p:nvPr/>
        </p:nvCxnSpPr>
        <p:spPr>
          <a:xfrm flipV="1">
            <a:off x="4597552" y="2669964"/>
            <a:ext cx="1614778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8">
            <a:extLst>
              <a:ext uri="{FF2B5EF4-FFF2-40B4-BE49-F238E27FC236}">
                <a16:creationId xmlns="" xmlns:a16="http://schemas.microsoft.com/office/drawing/2014/main" id="{E049A42C-B8F8-FC4C-8D54-8C1CD5516C3B}"/>
              </a:ext>
            </a:extLst>
          </p:cNvPr>
          <p:cNvGrpSpPr/>
          <p:nvPr/>
        </p:nvGrpSpPr>
        <p:grpSpPr>
          <a:xfrm>
            <a:off x="1278272" y="3998028"/>
            <a:ext cx="2922742" cy="1817521"/>
            <a:chOff x="905965" y="4173394"/>
            <a:chExt cx="3034209" cy="2260429"/>
          </a:xfrm>
        </p:grpSpPr>
        <p:pic>
          <p:nvPicPr>
            <p:cNvPr id="5" name="Picture 13">
              <a:extLst>
                <a:ext uri="{FF2B5EF4-FFF2-40B4-BE49-F238E27FC236}">
                  <a16:creationId xmlns="" xmlns:a16="http://schemas.microsoft.com/office/drawing/2014/main" id="{6DC27886-60C6-ED4B-9D5B-CFA8722DC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6" name="Picture 12">
              <a:extLst>
                <a:ext uri="{FF2B5EF4-FFF2-40B4-BE49-F238E27FC236}">
                  <a16:creationId xmlns="" xmlns:a16="http://schemas.microsoft.com/office/drawing/2014/main" id="{F1A47E0D-4220-144A-AB6F-A6D594D1F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" name="Picture 11">
              <a:extLst>
                <a:ext uri="{FF2B5EF4-FFF2-40B4-BE49-F238E27FC236}">
                  <a16:creationId xmlns="" xmlns:a16="http://schemas.microsoft.com/office/drawing/2014/main" id="{50B6FFD5-4E0A-424A-8EC1-DF400E01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FB29633-FBC3-FF4A-A747-5FE9E9674FE9}"/>
                </a:ext>
              </a:extLst>
            </p:cNvPr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BC0742B-0D9D-C440-BF76-13AC17F0127F}"/>
                </a:ext>
              </a:extLst>
            </p:cNvPr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67685A3-EF11-4A44-AB7A-D75CFBC53527}"/>
                </a:ext>
              </a:extLst>
            </p:cNvPr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11" name="Text Box 7">
            <a:extLst>
              <a:ext uri="{FF2B5EF4-FFF2-40B4-BE49-F238E27FC236}">
                <a16:creationId xmlns="" xmlns:a16="http://schemas.microsoft.com/office/drawing/2014/main" id="{2F9ABA9A-E842-3A43-B669-50510238A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6911" y="3497887"/>
            <a:ext cx="212277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Century Schoolbook" charset="0"/>
              </a:rPr>
              <a:t>64</a:t>
            </a:r>
            <a:endParaRPr lang="en-US" sz="2200" dirty="0">
              <a:latin typeface="Century Schoolbook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="" xmlns:a16="http://schemas.microsoft.com/office/drawing/2014/main" id="{A3FAE713-F511-4845-B369-A1D4DC8132D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43115" y="2455961"/>
            <a:ext cx="212277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Century Schoolbook" charset="0"/>
              </a:rPr>
              <a:t>64</a:t>
            </a:r>
            <a:endParaRPr lang="en-US" sz="2200" dirty="0">
              <a:latin typeface="Century Schoolbook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="" xmlns:a16="http://schemas.microsoft.com/office/drawing/2014/main" id="{E839EC95-614E-794A-9C73-6522C00D2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7934" y="4173804"/>
            <a:ext cx="9609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</a:rPr>
              <a:t>X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FF62215-0FAF-4C42-B0FE-0DD291B1DF97}"/>
                  </a:ext>
                </a:extLst>
              </p:cNvPr>
              <p:cNvSpPr txBox="1"/>
              <p:nvPr/>
            </p:nvSpPr>
            <p:spPr>
              <a:xfrm>
                <a:off x="5601509" y="3186251"/>
                <a:ext cx="960905" cy="26888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F62215-0FAF-4C42-B0FE-0DD291B1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09" y="3186251"/>
                <a:ext cx="960905" cy="26888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7">
                <a:extLst>
                  <a:ext uri="{FF2B5EF4-FFF2-40B4-BE49-F238E27FC236}">
                    <a16:creationId xmlns="" xmlns:a16="http://schemas.microsoft.com/office/drawing/2014/main" id="{61A8C3B8-D2A9-004E-A14F-237E9EBD9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6076" y="3610917"/>
                <a:ext cx="297866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Schoolbook" charset="0"/>
                  </a:rPr>
                  <a:t> = 64 x 64 x 3</a:t>
                </a:r>
              </a:p>
            </p:txBody>
          </p:sp>
        </mc:Choice>
        <mc:Fallback xmlns="">
          <p:sp>
            <p:nvSpPr>
              <p:cNvPr id="15" name="Text 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A8C3B8-D2A9-004E-A14F-237E9EBD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6076" y="3610917"/>
                <a:ext cx="2978668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864C47CE-596A-9C41-A3C3-86B5AF9FB086}"/>
              </a:ext>
            </a:extLst>
          </p:cNvPr>
          <p:cNvSpPr/>
          <p:nvPr/>
        </p:nvSpPr>
        <p:spPr>
          <a:xfrm>
            <a:off x="7310205" y="4787503"/>
            <a:ext cx="34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Schoolbook" charset="0"/>
              </a:rPr>
              <a:t>X</a:t>
            </a:r>
            <a:endParaRPr lang="ru-RU" sz="3200" dirty="0"/>
          </a:p>
        </p:txBody>
      </p:sp>
      <p:cxnSp>
        <p:nvCxnSpPr>
          <p:cNvPr id="17" name="Straight Arrow Connector 5">
            <a:extLst>
              <a:ext uri="{FF2B5EF4-FFF2-40B4-BE49-F238E27FC236}">
                <a16:creationId xmlns="" xmlns:a16="http://schemas.microsoft.com/office/drawing/2014/main" id="{2C9706FA-5C3F-604F-9901-18085DB82B58}"/>
              </a:ext>
            </a:extLst>
          </p:cNvPr>
          <p:cNvCxnSpPr>
            <a:cxnSpLocks/>
          </p:cNvCxnSpPr>
          <p:nvPr/>
        </p:nvCxnSpPr>
        <p:spPr>
          <a:xfrm flipV="1">
            <a:off x="7763648" y="5079890"/>
            <a:ext cx="730124" cy="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02A6F7AB-9B3E-224D-A32B-771A3B647A4F}"/>
              </a:ext>
            </a:extLst>
          </p:cNvPr>
          <p:cNvSpPr/>
          <p:nvPr/>
        </p:nvSpPr>
        <p:spPr>
          <a:xfrm>
            <a:off x="8540403" y="4787503"/>
            <a:ext cx="346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Schoolbook" charset="0"/>
              </a:rPr>
              <a:t>Y</a:t>
            </a:r>
            <a:endParaRPr lang="ru-RU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6D3DFA0-B205-8147-BC82-F6FAC66EC66B}"/>
              </a:ext>
            </a:extLst>
          </p:cNvPr>
          <p:cNvSpPr txBox="1"/>
          <p:nvPr/>
        </p:nvSpPr>
        <p:spPr>
          <a:xfrm>
            <a:off x="6544392" y="2449720"/>
            <a:ext cx="389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Schoolbook" charset="0"/>
                <a:ea typeface="Century Schoolbook" charset="0"/>
                <a:cs typeface="Century Schoolbook" charset="0"/>
              </a:rPr>
              <a:t>1 (</a:t>
            </a:r>
            <a:r>
              <a:rPr lang="ru-RU" sz="2200" dirty="0">
                <a:latin typeface="Century Schoolbook" charset="0"/>
                <a:ea typeface="Century Schoolbook" charset="0"/>
                <a:cs typeface="Century Schoolbook" charset="0"/>
              </a:rPr>
              <a:t>кошка</a:t>
            </a:r>
            <a:r>
              <a:rPr lang="en-US" sz="2200" dirty="0">
                <a:latin typeface="Century Schoolbook" charset="0"/>
                <a:ea typeface="Century Schoolbook" charset="0"/>
                <a:cs typeface="Century Schoolbook" charset="0"/>
              </a:rPr>
              <a:t>) vs 0 (</a:t>
            </a:r>
            <a:r>
              <a:rPr lang="ru-RU" sz="2200" dirty="0">
                <a:latin typeface="Century Schoolbook" charset="0"/>
                <a:ea typeface="Century Schoolbook" charset="0"/>
                <a:cs typeface="Century Schoolbook" charset="0"/>
              </a:rPr>
              <a:t>не кошка</a:t>
            </a:r>
            <a:r>
              <a:rPr lang="en-US" sz="2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45673" y="623455"/>
            <a:ext cx="5339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i="1" dirty="0">
                <a:solidFill>
                  <a:srgbClr val="002060"/>
                </a:solidFill>
              </a:rPr>
              <a:t>Бинарная 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2252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Нелинейная 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2576" y="268619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9220" y="1003141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66988" y="1416288"/>
            <a:ext cx="0" cy="282551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595" y="2878097"/>
            <a:ext cx="269150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33" y="1170040"/>
            <a:ext cx="5529580" cy="476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1134480"/>
            <a:ext cx="2891028" cy="5120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44499" y="3429000"/>
            <a:ext cx="74977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Calibri"/>
              </a:rPr>
              <a:t>Предсказание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“          “ </a:t>
            </a:r>
            <a:r>
              <a:rPr lang="ru-RU" sz="3200" dirty="0">
                <a:solidFill>
                  <a:prstClr val="black"/>
                </a:solidFill>
                <a:latin typeface="Calibri"/>
              </a:rPr>
              <a:t>при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26" y="3605076"/>
            <a:ext cx="1066800" cy="4124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36" y="3585244"/>
            <a:ext cx="3534664" cy="512064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083808" y="1667228"/>
            <a:ext cx="2418705" cy="2439833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31806" y="2856402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3046113" y="286725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531837" y="286976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99481" y="287846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4904" y="344317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308446" y="3588791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308446" y="212237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29642" y="1949891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562653" y="2065869"/>
            <a:ext cx="1536148" cy="1557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/>
              <p:cNvSpPr/>
              <p:nvPr/>
            </p:nvSpPr>
            <p:spPr>
              <a:xfrm>
                <a:off x="5977994" y="1763312"/>
                <a:ext cx="1701876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6" name="Прямоугольник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94" y="1763312"/>
                <a:ext cx="1701876" cy="18457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8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Calibri"/>
              </a:rPr>
              <a:t>Нелинейная разделяющая кривая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2576" y="268619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9220" y="1003141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66988" y="1416288"/>
            <a:ext cx="0" cy="282551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595" y="2878097"/>
            <a:ext cx="269150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33" y="1170040"/>
            <a:ext cx="5529580" cy="476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1134480"/>
            <a:ext cx="2891028" cy="5120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44499" y="3429000"/>
            <a:ext cx="74977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Calibri"/>
              </a:rPr>
              <a:t>Предсказание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“          “ </a:t>
            </a:r>
            <a:r>
              <a:rPr lang="ru-RU" sz="3200" dirty="0">
                <a:solidFill>
                  <a:prstClr val="black"/>
                </a:solidFill>
                <a:latin typeface="Calibri"/>
              </a:rPr>
              <a:t>при</a:t>
            </a:r>
            <a:r>
              <a:rPr lang="en-US" sz="3733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0" y="3635028"/>
            <a:ext cx="1066800" cy="4124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36" y="3585244"/>
            <a:ext cx="3534664" cy="512064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083808" y="1667228"/>
            <a:ext cx="2418705" cy="2439833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31806" y="2856402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3046113" y="286725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531837" y="286976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99481" y="287846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4904" y="344317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308446" y="3588791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308446" y="212237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29642" y="1949891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562653" y="2065869"/>
            <a:ext cx="1536148" cy="1557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/>
              <p:cNvSpPr/>
              <p:nvPr/>
            </p:nvSpPr>
            <p:spPr>
              <a:xfrm>
                <a:off x="5977994" y="1763312"/>
                <a:ext cx="1701876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6" name="Прямоугольник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94" y="1763312"/>
                <a:ext cx="1701876" cy="184576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8611" y="4668384"/>
                <a:ext cx="1835567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1" y="4668384"/>
                <a:ext cx="1835567" cy="466666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04301" y="4635363"/>
            <a:ext cx="540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</a:t>
            </a:r>
            <a:r>
              <a:rPr lang="ru-RU" sz="2800" dirty="0"/>
              <a:t>уравнение разделяющей кривой</a:t>
            </a:r>
          </a:p>
        </p:txBody>
      </p:sp>
      <p:cxnSp>
        <p:nvCxnSpPr>
          <p:cNvPr id="11" name="Прямая со стрелкой 10"/>
          <p:cNvCxnSpPr>
            <a:endCxn id="56" idx="1"/>
          </p:cNvCxnSpPr>
          <p:nvPr/>
        </p:nvCxnSpPr>
        <p:spPr>
          <a:xfrm flipV="1">
            <a:off x="1461808" y="3602228"/>
            <a:ext cx="533096" cy="92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956820" y="4241800"/>
                <a:ext cx="18371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20" y="4241800"/>
                <a:ext cx="1837170" cy="466666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921062" y="213913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У =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00919" y="257528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У = 0</a:t>
            </a:r>
          </a:p>
        </p:txBody>
      </p:sp>
    </p:spTree>
    <p:extLst>
      <p:ext uri="{BB962C8B-B14F-4D97-AF65-F5344CB8AC3E}">
        <p14:creationId xmlns:p14="http://schemas.microsoft.com/office/powerpoint/2010/main" val="7412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4118487"/>
            <a:ext cx="7023100" cy="512064"/>
          </a:xfrm>
          <a:prstGeom prst="rect">
            <a:avLst/>
          </a:prstGeom>
        </p:spPr>
      </p:pic>
      <p:cxnSp>
        <p:nvCxnSpPr>
          <p:cNvPr id="4" name="Straight Arrow Connector 58"/>
          <p:cNvCxnSpPr/>
          <p:nvPr/>
        </p:nvCxnSpPr>
        <p:spPr>
          <a:xfrm flipV="1">
            <a:off x="1780748" y="2667951"/>
            <a:ext cx="12576" cy="224925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9"/>
          <p:cNvCxnSpPr/>
          <p:nvPr/>
        </p:nvCxnSpPr>
        <p:spPr>
          <a:xfrm>
            <a:off x="654027" y="3864335"/>
            <a:ext cx="230487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олилиния 5"/>
          <p:cNvSpPr/>
          <p:nvPr/>
        </p:nvSpPr>
        <p:spPr>
          <a:xfrm>
            <a:off x="965791" y="3054970"/>
            <a:ext cx="1819612" cy="1575581"/>
          </a:xfrm>
          <a:custGeom>
            <a:avLst/>
            <a:gdLst>
              <a:gd name="connsiteX0" fmla="*/ 722332 w 1819612"/>
              <a:gd name="connsiteY0" fmla="*/ 0 h 1575581"/>
              <a:gd name="connsiteX1" fmla="*/ 722332 w 1819612"/>
              <a:gd name="connsiteY1" fmla="*/ 0 h 1575581"/>
              <a:gd name="connsiteX2" fmla="*/ 539452 w 1819612"/>
              <a:gd name="connsiteY2" fmla="*/ 14067 h 1575581"/>
              <a:gd name="connsiteX3" fmla="*/ 187760 w 1819612"/>
              <a:gd name="connsiteY3" fmla="*/ 56270 h 1575581"/>
              <a:gd name="connsiteX4" fmla="*/ 159625 w 1819612"/>
              <a:gd name="connsiteY4" fmla="*/ 84406 h 1575581"/>
              <a:gd name="connsiteX5" fmla="*/ 117422 w 1819612"/>
              <a:gd name="connsiteY5" fmla="*/ 98474 h 1575581"/>
              <a:gd name="connsiteX6" fmla="*/ 89286 w 1819612"/>
              <a:gd name="connsiteY6" fmla="*/ 140677 h 1575581"/>
              <a:gd name="connsiteX7" fmla="*/ 75219 w 1819612"/>
              <a:gd name="connsiteY7" fmla="*/ 182880 h 1575581"/>
              <a:gd name="connsiteX8" fmla="*/ 47083 w 1819612"/>
              <a:gd name="connsiteY8" fmla="*/ 211015 h 1575581"/>
              <a:gd name="connsiteX9" fmla="*/ 47083 w 1819612"/>
              <a:gd name="connsiteY9" fmla="*/ 295421 h 1575581"/>
              <a:gd name="connsiteX10" fmla="*/ 47083 w 1819612"/>
              <a:gd name="connsiteY10" fmla="*/ 295421 h 1575581"/>
              <a:gd name="connsiteX11" fmla="*/ 173692 w 1819612"/>
              <a:gd name="connsiteY11" fmla="*/ 422030 h 1575581"/>
              <a:gd name="connsiteX12" fmla="*/ 215896 w 1819612"/>
              <a:gd name="connsiteY12" fmla="*/ 436098 h 1575581"/>
              <a:gd name="connsiteX13" fmla="*/ 244031 w 1819612"/>
              <a:gd name="connsiteY13" fmla="*/ 464234 h 1575581"/>
              <a:gd name="connsiteX14" fmla="*/ 286234 w 1819612"/>
              <a:gd name="connsiteY14" fmla="*/ 492369 h 1575581"/>
              <a:gd name="connsiteX15" fmla="*/ 300302 w 1819612"/>
              <a:gd name="connsiteY15" fmla="*/ 534572 h 1575581"/>
              <a:gd name="connsiteX16" fmla="*/ 314369 w 1819612"/>
              <a:gd name="connsiteY16" fmla="*/ 647114 h 1575581"/>
              <a:gd name="connsiteX17" fmla="*/ 201828 w 1819612"/>
              <a:gd name="connsiteY17" fmla="*/ 787790 h 1575581"/>
              <a:gd name="connsiteX18" fmla="*/ 173692 w 1819612"/>
              <a:gd name="connsiteY18" fmla="*/ 815926 h 1575581"/>
              <a:gd name="connsiteX19" fmla="*/ 131489 w 1819612"/>
              <a:gd name="connsiteY19" fmla="*/ 829994 h 1575581"/>
              <a:gd name="connsiteX20" fmla="*/ 89286 w 1819612"/>
              <a:gd name="connsiteY20" fmla="*/ 858129 h 1575581"/>
              <a:gd name="connsiteX21" fmla="*/ 61151 w 1819612"/>
              <a:gd name="connsiteY21" fmla="*/ 900332 h 1575581"/>
              <a:gd name="connsiteX22" fmla="*/ 47083 w 1819612"/>
              <a:gd name="connsiteY22" fmla="*/ 942535 h 1575581"/>
              <a:gd name="connsiteX23" fmla="*/ 33016 w 1819612"/>
              <a:gd name="connsiteY23" fmla="*/ 970670 h 1575581"/>
              <a:gd name="connsiteX24" fmla="*/ 33016 w 1819612"/>
              <a:gd name="connsiteY24" fmla="*/ 970670 h 1575581"/>
              <a:gd name="connsiteX25" fmla="*/ 18948 w 1819612"/>
              <a:gd name="connsiteY25" fmla="*/ 1237957 h 1575581"/>
              <a:gd name="connsiteX26" fmla="*/ 103354 w 1819612"/>
              <a:gd name="connsiteY26" fmla="*/ 1266092 h 1575581"/>
              <a:gd name="connsiteX27" fmla="*/ 173692 w 1819612"/>
              <a:gd name="connsiteY27" fmla="*/ 1280160 h 1575581"/>
              <a:gd name="connsiteX28" fmla="*/ 286234 w 1819612"/>
              <a:gd name="connsiteY28" fmla="*/ 1308295 h 1575581"/>
              <a:gd name="connsiteX29" fmla="*/ 511317 w 1819612"/>
              <a:gd name="connsiteY29" fmla="*/ 1322363 h 1575581"/>
              <a:gd name="connsiteX30" fmla="*/ 581656 w 1819612"/>
              <a:gd name="connsiteY30" fmla="*/ 1336430 h 1575581"/>
              <a:gd name="connsiteX31" fmla="*/ 623859 w 1819612"/>
              <a:gd name="connsiteY31" fmla="*/ 1350498 h 1575581"/>
              <a:gd name="connsiteX32" fmla="*/ 637926 w 1819612"/>
              <a:gd name="connsiteY32" fmla="*/ 1392701 h 1575581"/>
              <a:gd name="connsiteX33" fmla="*/ 694197 w 1819612"/>
              <a:gd name="connsiteY33" fmla="*/ 1463040 h 1575581"/>
              <a:gd name="connsiteX34" fmla="*/ 722332 w 1819612"/>
              <a:gd name="connsiteY34" fmla="*/ 1505243 h 1575581"/>
              <a:gd name="connsiteX35" fmla="*/ 764536 w 1819612"/>
              <a:gd name="connsiteY35" fmla="*/ 1519310 h 1575581"/>
              <a:gd name="connsiteX36" fmla="*/ 778603 w 1819612"/>
              <a:gd name="connsiteY36" fmla="*/ 1561514 h 1575581"/>
              <a:gd name="connsiteX37" fmla="*/ 820806 w 1819612"/>
              <a:gd name="connsiteY37" fmla="*/ 1575581 h 1575581"/>
              <a:gd name="connsiteX38" fmla="*/ 975551 w 1819612"/>
              <a:gd name="connsiteY38" fmla="*/ 1561514 h 1575581"/>
              <a:gd name="connsiteX39" fmla="*/ 1102160 w 1819612"/>
              <a:gd name="connsiteY39" fmla="*/ 1519310 h 1575581"/>
              <a:gd name="connsiteX40" fmla="*/ 1144363 w 1819612"/>
              <a:gd name="connsiteY40" fmla="*/ 1505243 h 1575581"/>
              <a:gd name="connsiteX41" fmla="*/ 1186566 w 1819612"/>
              <a:gd name="connsiteY41" fmla="*/ 1491175 h 1575581"/>
              <a:gd name="connsiteX42" fmla="*/ 1270972 w 1819612"/>
              <a:gd name="connsiteY42" fmla="*/ 1392701 h 1575581"/>
              <a:gd name="connsiteX43" fmla="*/ 1299108 w 1819612"/>
              <a:gd name="connsiteY43" fmla="*/ 1308295 h 1575581"/>
              <a:gd name="connsiteX44" fmla="*/ 1313176 w 1819612"/>
              <a:gd name="connsiteY44" fmla="*/ 1266092 h 1575581"/>
              <a:gd name="connsiteX45" fmla="*/ 1341311 w 1819612"/>
              <a:gd name="connsiteY45" fmla="*/ 1055077 h 1575581"/>
              <a:gd name="connsiteX46" fmla="*/ 1383514 w 1819612"/>
              <a:gd name="connsiteY46" fmla="*/ 984738 h 1575581"/>
              <a:gd name="connsiteX47" fmla="*/ 1425717 w 1819612"/>
              <a:gd name="connsiteY47" fmla="*/ 970670 h 1575581"/>
              <a:gd name="connsiteX48" fmla="*/ 1481988 w 1819612"/>
              <a:gd name="connsiteY48" fmla="*/ 928467 h 1575581"/>
              <a:gd name="connsiteX49" fmla="*/ 1566394 w 1819612"/>
              <a:gd name="connsiteY49" fmla="*/ 900332 h 1575581"/>
              <a:gd name="connsiteX50" fmla="*/ 1650800 w 1819612"/>
              <a:gd name="connsiteY50" fmla="*/ 872197 h 1575581"/>
              <a:gd name="connsiteX51" fmla="*/ 1693003 w 1819612"/>
              <a:gd name="connsiteY51" fmla="*/ 858129 h 1575581"/>
              <a:gd name="connsiteX52" fmla="*/ 1735206 w 1819612"/>
              <a:gd name="connsiteY52" fmla="*/ 844061 h 1575581"/>
              <a:gd name="connsiteX53" fmla="*/ 1805545 w 1819612"/>
              <a:gd name="connsiteY53" fmla="*/ 787790 h 1575581"/>
              <a:gd name="connsiteX54" fmla="*/ 1819612 w 1819612"/>
              <a:gd name="connsiteY54" fmla="*/ 745587 h 1575581"/>
              <a:gd name="connsiteX55" fmla="*/ 1791477 w 1819612"/>
              <a:gd name="connsiteY55" fmla="*/ 633046 h 1575581"/>
              <a:gd name="connsiteX56" fmla="*/ 1650800 w 1819612"/>
              <a:gd name="connsiteY56" fmla="*/ 520504 h 1575581"/>
              <a:gd name="connsiteX57" fmla="*/ 1608597 w 1819612"/>
              <a:gd name="connsiteY57" fmla="*/ 506437 h 1575581"/>
              <a:gd name="connsiteX58" fmla="*/ 1524191 w 1819612"/>
              <a:gd name="connsiteY58" fmla="*/ 464234 h 1575581"/>
              <a:gd name="connsiteX59" fmla="*/ 1425717 w 1819612"/>
              <a:gd name="connsiteY59" fmla="*/ 422030 h 1575581"/>
              <a:gd name="connsiteX60" fmla="*/ 1355379 w 1819612"/>
              <a:gd name="connsiteY60" fmla="*/ 407963 h 1575581"/>
              <a:gd name="connsiteX61" fmla="*/ 1228769 w 1819612"/>
              <a:gd name="connsiteY61" fmla="*/ 351692 h 1575581"/>
              <a:gd name="connsiteX62" fmla="*/ 1186566 w 1819612"/>
              <a:gd name="connsiteY62" fmla="*/ 337624 h 1575581"/>
              <a:gd name="connsiteX63" fmla="*/ 1144363 w 1819612"/>
              <a:gd name="connsiteY63" fmla="*/ 309489 h 1575581"/>
              <a:gd name="connsiteX64" fmla="*/ 1102160 w 1819612"/>
              <a:gd name="connsiteY64" fmla="*/ 295421 h 1575581"/>
              <a:gd name="connsiteX65" fmla="*/ 1017754 w 1819612"/>
              <a:gd name="connsiteY65" fmla="*/ 239150 h 1575581"/>
              <a:gd name="connsiteX66" fmla="*/ 975551 w 1819612"/>
              <a:gd name="connsiteY66" fmla="*/ 211015 h 1575581"/>
              <a:gd name="connsiteX67" fmla="*/ 891145 w 1819612"/>
              <a:gd name="connsiteY67" fmla="*/ 182880 h 1575581"/>
              <a:gd name="connsiteX68" fmla="*/ 848942 w 1819612"/>
              <a:gd name="connsiteY68" fmla="*/ 168812 h 1575581"/>
              <a:gd name="connsiteX69" fmla="*/ 778603 w 1819612"/>
              <a:gd name="connsiteY69" fmla="*/ 98474 h 1575581"/>
              <a:gd name="connsiteX70" fmla="*/ 750468 w 1819612"/>
              <a:gd name="connsiteY70" fmla="*/ 56270 h 1575581"/>
              <a:gd name="connsiteX71" fmla="*/ 722332 w 1819612"/>
              <a:gd name="connsiteY71" fmla="*/ 0 h 157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19612" h="1575581">
                <a:moveTo>
                  <a:pt x="722332" y="0"/>
                </a:moveTo>
                <a:lnTo>
                  <a:pt x="722332" y="0"/>
                </a:lnTo>
                <a:lnTo>
                  <a:pt x="539452" y="14067"/>
                </a:lnTo>
                <a:cubicBezTo>
                  <a:pt x="215050" y="33149"/>
                  <a:pt x="333918" y="-16807"/>
                  <a:pt x="187760" y="56270"/>
                </a:cubicBezTo>
                <a:cubicBezTo>
                  <a:pt x="178382" y="65649"/>
                  <a:pt x="170998" y="77582"/>
                  <a:pt x="159625" y="84406"/>
                </a:cubicBezTo>
                <a:cubicBezTo>
                  <a:pt x="146910" y="92035"/>
                  <a:pt x="129001" y="89211"/>
                  <a:pt x="117422" y="98474"/>
                </a:cubicBezTo>
                <a:cubicBezTo>
                  <a:pt x="104220" y="109036"/>
                  <a:pt x="98665" y="126609"/>
                  <a:pt x="89286" y="140677"/>
                </a:cubicBezTo>
                <a:cubicBezTo>
                  <a:pt x="84597" y="154745"/>
                  <a:pt x="82848" y="170165"/>
                  <a:pt x="75219" y="182880"/>
                </a:cubicBezTo>
                <a:cubicBezTo>
                  <a:pt x="68395" y="194253"/>
                  <a:pt x="50300" y="198148"/>
                  <a:pt x="47083" y="211015"/>
                </a:cubicBezTo>
                <a:cubicBezTo>
                  <a:pt x="40259" y="238310"/>
                  <a:pt x="47083" y="267286"/>
                  <a:pt x="47083" y="295421"/>
                </a:cubicBezTo>
                <a:lnTo>
                  <a:pt x="47083" y="295421"/>
                </a:lnTo>
                <a:cubicBezTo>
                  <a:pt x="92519" y="348430"/>
                  <a:pt x="115060" y="392715"/>
                  <a:pt x="173692" y="422030"/>
                </a:cubicBezTo>
                <a:cubicBezTo>
                  <a:pt x="186955" y="428662"/>
                  <a:pt x="201828" y="431409"/>
                  <a:pt x="215896" y="436098"/>
                </a:cubicBezTo>
                <a:cubicBezTo>
                  <a:pt x="225274" y="445477"/>
                  <a:pt x="233674" y="455948"/>
                  <a:pt x="244031" y="464234"/>
                </a:cubicBezTo>
                <a:cubicBezTo>
                  <a:pt x="257233" y="474796"/>
                  <a:pt x="275672" y="479167"/>
                  <a:pt x="286234" y="492369"/>
                </a:cubicBezTo>
                <a:cubicBezTo>
                  <a:pt x="295497" y="503948"/>
                  <a:pt x="295613" y="520504"/>
                  <a:pt x="300302" y="534572"/>
                </a:cubicBezTo>
                <a:cubicBezTo>
                  <a:pt x="304991" y="572086"/>
                  <a:pt x="317063" y="609404"/>
                  <a:pt x="314369" y="647114"/>
                </a:cubicBezTo>
                <a:cubicBezTo>
                  <a:pt x="305942" y="765090"/>
                  <a:pt x="276248" y="713370"/>
                  <a:pt x="201828" y="787790"/>
                </a:cubicBezTo>
                <a:cubicBezTo>
                  <a:pt x="192449" y="797169"/>
                  <a:pt x="185065" y="809102"/>
                  <a:pt x="173692" y="815926"/>
                </a:cubicBezTo>
                <a:cubicBezTo>
                  <a:pt x="160977" y="823555"/>
                  <a:pt x="144752" y="823362"/>
                  <a:pt x="131489" y="829994"/>
                </a:cubicBezTo>
                <a:cubicBezTo>
                  <a:pt x="116367" y="837555"/>
                  <a:pt x="103354" y="848751"/>
                  <a:pt x="89286" y="858129"/>
                </a:cubicBezTo>
                <a:cubicBezTo>
                  <a:pt x="79908" y="872197"/>
                  <a:pt x="68712" y="885210"/>
                  <a:pt x="61151" y="900332"/>
                </a:cubicBezTo>
                <a:cubicBezTo>
                  <a:pt x="54519" y="913595"/>
                  <a:pt x="52590" y="928767"/>
                  <a:pt x="47083" y="942535"/>
                </a:cubicBezTo>
                <a:cubicBezTo>
                  <a:pt x="43189" y="952270"/>
                  <a:pt x="37705" y="961292"/>
                  <a:pt x="33016" y="970670"/>
                </a:cubicBezTo>
                <a:lnTo>
                  <a:pt x="33016" y="970670"/>
                </a:lnTo>
                <a:cubicBezTo>
                  <a:pt x="17126" y="1042173"/>
                  <a:pt x="-23915" y="1164478"/>
                  <a:pt x="18948" y="1237957"/>
                </a:cubicBezTo>
                <a:cubicBezTo>
                  <a:pt x="33891" y="1263574"/>
                  <a:pt x="74273" y="1260276"/>
                  <a:pt x="103354" y="1266092"/>
                </a:cubicBezTo>
                <a:cubicBezTo>
                  <a:pt x="126800" y="1270781"/>
                  <a:pt x="150496" y="1274361"/>
                  <a:pt x="173692" y="1280160"/>
                </a:cubicBezTo>
                <a:cubicBezTo>
                  <a:pt x="237876" y="1296206"/>
                  <a:pt x="202490" y="1300319"/>
                  <a:pt x="286234" y="1308295"/>
                </a:cubicBezTo>
                <a:cubicBezTo>
                  <a:pt x="361069" y="1315422"/>
                  <a:pt x="436289" y="1317674"/>
                  <a:pt x="511317" y="1322363"/>
                </a:cubicBezTo>
                <a:cubicBezTo>
                  <a:pt x="534763" y="1327052"/>
                  <a:pt x="558459" y="1330631"/>
                  <a:pt x="581656" y="1336430"/>
                </a:cubicBezTo>
                <a:cubicBezTo>
                  <a:pt x="596042" y="1340026"/>
                  <a:pt x="613374" y="1340012"/>
                  <a:pt x="623859" y="1350498"/>
                </a:cubicBezTo>
                <a:cubicBezTo>
                  <a:pt x="634344" y="1360983"/>
                  <a:pt x="631294" y="1379438"/>
                  <a:pt x="637926" y="1392701"/>
                </a:cubicBezTo>
                <a:cubicBezTo>
                  <a:pt x="666790" y="1450428"/>
                  <a:pt x="659308" y="1419427"/>
                  <a:pt x="694197" y="1463040"/>
                </a:cubicBezTo>
                <a:cubicBezTo>
                  <a:pt x="704759" y="1476242"/>
                  <a:pt x="709130" y="1494681"/>
                  <a:pt x="722332" y="1505243"/>
                </a:cubicBezTo>
                <a:cubicBezTo>
                  <a:pt x="733911" y="1514506"/>
                  <a:pt x="750468" y="1514621"/>
                  <a:pt x="764536" y="1519310"/>
                </a:cubicBezTo>
                <a:cubicBezTo>
                  <a:pt x="769225" y="1533378"/>
                  <a:pt x="768117" y="1551028"/>
                  <a:pt x="778603" y="1561514"/>
                </a:cubicBezTo>
                <a:cubicBezTo>
                  <a:pt x="789088" y="1571999"/>
                  <a:pt x="805977" y="1575581"/>
                  <a:pt x="820806" y="1575581"/>
                </a:cubicBezTo>
                <a:cubicBezTo>
                  <a:pt x="872600" y="1575581"/>
                  <a:pt x="923969" y="1566203"/>
                  <a:pt x="975551" y="1561514"/>
                </a:cubicBezTo>
                <a:lnTo>
                  <a:pt x="1102160" y="1519310"/>
                </a:lnTo>
                <a:lnTo>
                  <a:pt x="1144363" y="1505243"/>
                </a:lnTo>
                <a:lnTo>
                  <a:pt x="1186566" y="1491175"/>
                </a:lnTo>
                <a:cubicBezTo>
                  <a:pt x="1214457" y="1463284"/>
                  <a:pt x="1253832" y="1431267"/>
                  <a:pt x="1270972" y="1392701"/>
                </a:cubicBezTo>
                <a:cubicBezTo>
                  <a:pt x="1283017" y="1365600"/>
                  <a:pt x="1289729" y="1336430"/>
                  <a:pt x="1299108" y="1308295"/>
                </a:cubicBezTo>
                <a:lnTo>
                  <a:pt x="1313176" y="1266092"/>
                </a:lnTo>
                <a:cubicBezTo>
                  <a:pt x="1316601" y="1238689"/>
                  <a:pt x="1334837" y="1087449"/>
                  <a:pt x="1341311" y="1055077"/>
                </a:cubicBezTo>
                <a:cubicBezTo>
                  <a:pt x="1347347" y="1024900"/>
                  <a:pt x="1355830" y="1001349"/>
                  <a:pt x="1383514" y="984738"/>
                </a:cubicBezTo>
                <a:cubicBezTo>
                  <a:pt x="1396229" y="977109"/>
                  <a:pt x="1411649" y="975359"/>
                  <a:pt x="1425717" y="970670"/>
                </a:cubicBezTo>
                <a:cubicBezTo>
                  <a:pt x="1444474" y="956602"/>
                  <a:pt x="1461017" y="938952"/>
                  <a:pt x="1481988" y="928467"/>
                </a:cubicBezTo>
                <a:cubicBezTo>
                  <a:pt x="1508514" y="915204"/>
                  <a:pt x="1538259" y="909710"/>
                  <a:pt x="1566394" y="900332"/>
                </a:cubicBezTo>
                <a:lnTo>
                  <a:pt x="1650800" y="872197"/>
                </a:lnTo>
                <a:lnTo>
                  <a:pt x="1693003" y="858129"/>
                </a:lnTo>
                <a:cubicBezTo>
                  <a:pt x="1707071" y="853440"/>
                  <a:pt x="1722868" y="852286"/>
                  <a:pt x="1735206" y="844061"/>
                </a:cubicBezTo>
                <a:cubicBezTo>
                  <a:pt x="1788445" y="808569"/>
                  <a:pt x="1765454" y="827881"/>
                  <a:pt x="1805545" y="787790"/>
                </a:cubicBezTo>
                <a:cubicBezTo>
                  <a:pt x="1810234" y="773722"/>
                  <a:pt x="1819612" y="760416"/>
                  <a:pt x="1819612" y="745587"/>
                </a:cubicBezTo>
                <a:cubicBezTo>
                  <a:pt x="1819612" y="740272"/>
                  <a:pt x="1802579" y="648588"/>
                  <a:pt x="1791477" y="633046"/>
                </a:cubicBezTo>
                <a:cubicBezTo>
                  <a:pt x="1767467" y="599432"/>
                  <a:pt x="1685673" y="532128"/>
                  <a:pt x="1650800" y="520504"/>
                </a:cubicBezTo>
                <a:lnTo>
                  <a:pt x="1608597" y="506437"/>
                </a:lnTo>
                <a:cubicBezTo>
                  <a:pt x="1527491" y="452365"/>
                  <a:pt x="1605733" y="499180"/>
                  <a:pt x="1524191" y="464234"/>
                </a:cubicBezTo>
                <a:cubicBezTo>
                  <a:pt x="1467827" y="440078"/>
                  <a:pt x="1478502" y="435226"/>
                  <a:pt x="1425717" y="422030"/>
                </a:cubicBezTo>
                <a:cubicBezTo>
                  <a:pt x="1402521" y="416231"/>
                  <a:pt x="1378447" y="414254"/>
                  <a:pt x="1355379" y="407963"/>
                </a:cubicBezTo>
                <a:cubicBezTo>
                  <a:pt x="1195693" y="364412"/>
                  <a:pt x="1329420" y="402018"/>
                  <a:pt x="1228769" y="351692"/>
                </a:cubicBezTo>
                <a:cubicBezTo>
                  <a:pt x="1215506" y="345060"/>
                  <a:pt x="1199829" y="344256"/>
                  <a:pt x="1186566" y="337624"/>
                </a:cubicBezTo>
                <a:cubicBezTo>
                  <a:pt x="1171444" y="330063"/>
                  <a:pt x="1159485" y="317050"/>
                  <a:pt x="1144363" y="309489"/>
                </a:cubicBezTo>
                <a:cubicBezTo>
                  <a:pt x="1131100" y="302857"/>
                  <a:pt x="1115123" y="302622"/>
                  <a:pt x="1102160" y="295421"/>
                </a:cubicBezTo>
                <a:cubicBezTo>
                  <a:pt x="1072601" y="278999"/>
                  <a:pt x="1045889" y="257907"/>
                  <a:pt x="1017754" y="239150"/>
                </a:cubicBezTo>
                <a:cubicBezTo>
                  <a:pt x="1003686" y="229772"/>
                  <a:pt x="991591" y="216361"/>
                  <a:pt x="975551" y="211015"/>
                </a:cubicBezTo>
                <a:lnTo>
                  <a:pt x="891145" y="182880"/>
                </a:lnTo>
                <a:lnTo>
                  <a:pt x="848942" y="168812"/>
                </a:lnTo>
                <a:cubicBezTo>
                  <a:pt x="773907" y="56262"/>
                  <a:pt x="872394" y="192266"/>
                  <a:pt x="778603" y="98474"/>
                </a:cubicBezTo>
                <a:cubicBezTo>
                  <a:pt x="766648" y="86519"/>
                  <a:pt x="760612" y="69796"/>
                  <a:pt x="750468" y="56270"/>
                </a:cubicBezTo>
                <a:cubicBezTo>
                  <a:pt x="746489" y="50965"/>
                  <a:pt x="741089" y="46892"/>
                  <a:pt x="722332" y="0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230869" y="388202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У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8995" y="290565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У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58906" y="754445"/>
            <a:ext cx="8553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Разделяющие кривые могут быть очень сложной формы, если функция гипотезы содержит нелинейные слагаемые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958906" y="759655"/>
            <a:ext cx="8562534" cy="13797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83015" y="5724477"/>
            <a:ext cx="7358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Уравнение разделяющей поверхности</a:t>
            </a:r>
            <a:r>
              <a:rPr lang="en-US" sz="2400" dirty="0"/>
              <a:t> </a:t>
            </a:r>
            <a:r>
              <a:rPr lang="ru-RU" sz="2400" b="1" dirty="0"/>
              <a:t>при пороге  0.5</a:t>
            </a:r>
            <a:r>
              <a:rPr lang="ru-RU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9330" y="6165267"/>
                <a:ext cx="1354217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30" y="6165267"/>
                <a:ext cx="1354217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85403" y="4134810"/>
                <a:ext cx="1534844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3" y="4134810"/>
                <a:ext cx="1534844" cy="468205"/>
              </a:xfrm>
              <a:prstGeom prst="rect">
                <a:avLst/>
              </a:prstGeom>
              <a:blipFill rotWithShape="0">
                <a:blip r:embed="rId7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58906" y="4715711"/>
                <a:ext cx="9195846" cy="561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3200" dirty="0"/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906" y="4715711"/>
                <a:ext cx="9195846" cy="561436"/>
              </a:xfrm>
              <a:prstGeom prst="rect">
                <a:avLst/>
              </a:prstGeom>
              <a:blipFill rotWithShape="0">
                <a:blip r:embed="rId8"/>
                <a:stretch>
                  <a:fillRect t="-9783" b="-4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78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4118487"/>
            <a:ext cx="7023100" cy="512064"/>
          </a:xfrm>
          <a:prstGeom prst="rect">
            <a:avLst/>
          </a:prstGeom>
        </p:spPr>
      </p:pic>
      <p:pic>
        <p:nvPicPr>
          <p:cNvPr id="3" name="Picture 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4991139"/>
            <a:ext cx="7037324" cy="512064"/>
          </a:xfrm>
          <a:prstGeom prst="rect">
            <a:avLst/>
          </a:prstGeom>
        </p:spPr>
      </p:pic>
      <p:cxnSp>
        <p:nvCxnSpPr>
          <p:cNvPr id="4" name="Straight Arrow Connector 58"/>
          <p:cNvCxnSpPr/>
          <p:nvPr/>
        </p:nvCxnSpPr>
        <p:spPr>
          <a:xfrm flipV="1">
            <a:off x="1780748" y="2667951"/>
            <a:ext cx="12576" cy="224925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9"/>
          <p:cNvCxnSpPr/>
          <p:nvPr/>
        </p:nvCxnSpPr>
        <p:spPr>
          <a:xfrm>
            <a:off x="654027" y="3864335"/>
            <a:ext cx="230487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олилиния 5"/>
          <p:cNvSpPr/>
          <p:nvPr/>
        </p:nvSpPr>
        <p:spPr>
          <a:xfrm>
            <a:off x="965791" y="3054970"/>
            <a:ext cx="1819612" cy="1575581"/>
          </a:xfrm>
          <a:custGeom>
            <a:avLst/>
            <a:gdLst>
              <a:gd name="connsiteX0" fmla="*/ 722332 w 1819612"/>
              <a:gd name="connsiteY0" fmla="*/ 0 h 1575581"/>
              <a:gd name="connsiteX1" fmla="*/ 722332 w 1819612"/>
              <a:gd name="connsiteY1" fmla="*/ 0 h 1575581"/>
              <a:gd name="connsiteX2" fmla="*/ 539452 w 1819612"/>
              <a:gd name="connsiteY2" fmla="*/ 14067 h 1575581"/>
              <a:gd name="connsiteX3" fmla="*/ 187760 w 1819612"/>
              <a:gd name="connsiteY3" fmla="*/ 56270 h 1575581"/>
              <a:gd name="connsiteX4" fmla="*/ 159625 w 1819612"/>
              <a:gd name="connsiteY4" fmla="*/ 84406 h 1575581"/>
              <a:gd name="connsiteX5" fmla="*/ 117422 w 1819612"/>
              <a:gd name="connsiteY5" fmla="*/ 98474 h 1575581"/>
              <a:gd name="connsiteX6" fmla="*/ 89286 w 1819612"/>
              <a:gd name="connsiteY6" fmla="*/ 140677 h 1575581"/>
              <a:gd name="connsiteX7" fmla="*/ 75219 w 1819612"/>
              <a:gd name="connsiteY7" fmla="*/ 182880 h 1575581"/>
              <a:gd name="connsiteX8" fmla="*/ 47083 w 1819612"/>
              <a:gd name="connsiteY8" fmla="*/ 211015 h 1575581"/>
              <a:gd name="connsiteX9" fmla="*/ 47083 w 1819612"/>
              <a:gd name="connsiteY9" fmla="*/ 295421 h 1575581"/>
              <a:gd name="connsiteX10" fmla="*/ 47083 w 1819612"/>
              <a:gd name="connsiteY10" fmla="*/ 295421 h 1575581"/>
              <a:gd name="connsiteX11" fmla="*/ 173692 w 1819612"/>
              <a:gd name="connsiteY11" fmla="*/ 422030 h 1575581"/>
              <a:gd name="connsiteX12" fmla="*/ 215896 w 1819612"/>
              <a:gd name="connsiteY12" fmla="*/ 436098 h 1575581"/>
              <a:gd name="connsiteX13" fmla="*/ 244031 w 1819612"/>
              <a:gd name="connsiteY13" fmla="*/ 464234 h 1575581"/>
              <a:gd name="connsiteX14" fmla="*/ 286234 w 1819612"/>
              <a:gd name="connsiteY14" fmla="*/ 492369 h 1575581"/>
              <a:gd name="connsiteX15" fmla="*/ 300302 w 1819612"/>
              <a:gd name="connsiteY15" fmla="*/ 534572 h 1575581"/>
              <a:gd name="connsiteX16" fmla="*/ 314369 w 1819612"/>
              <a:gd name="connsiteY16" fmla="*/ 647114 h 1575581"/>
              <a:gd name="connsiteX17" fmla="*/ 201828 w 1819612"/>
              <a:gd name="connsiteY17" fmla="*/ 787790 h 1575581"/>
              <a:gd name="connsiteX18" fmla="*/ 173692 w 1819612"/>
              <a:gd name="connsiteY18" fmla="*/ 815926 h 1575581"/>
              <a:gd name="connsiteX19" fmla="*/ 131489 w 1819612"/>
              <a:gd name="connsiteY19" fmla="*/ 829994 h 1575581"/>
              <a:gd name="connsiteX20" fmla="*/ 89286 w 1819612"/>
              <a:gd name="connsiteY20" fmla="*/ 858129 h 1575581"/>
              <a:gd name="connsiteX21" fmla="*/ 61151 w 1819612"/>
              <a:gd name="connsiteY21" fmla="*/ 900332 h 1575581"/>
              <a:gd name="connsiteX22" fmla="*/ 47083 w 1819612"/>
              <a:gd name="connsiteY22" fmla="*/ 942535 h 1575581"/>
              <a:gd name="connsiteX23" fmla="*/ 33016 w 1819612"/>
              <a:gd name="connsiteY23" fmla="*/ 970670 h 1575581"/>
              <a:gd name="connsiteX24" fmla="*/ 33016 w 1819612"/>
              <a:gd name="connsiteY24" fmla="*/ 970670 h 1575581"/>
              <a:gd name="connsiteX25" fmla="*/ 18948 w 1819612"/>
              <a:gd name="connsiteY25" fmla="*/ 1237957 h 1575581"/>
              <a:gd name="connsiteX26" fmla="*/ 103354 w 1819612"/>
              <a:gd name="connsiteY26" fmla="*/ 1266092 h 1575581"/>
              <a:gd name="connsiteX27" fmla="*/ 173692 w 1819612"/>
              <a:gd name="connsiteY27" fmla="*/ 1280160 h 1575581"/>
              <a:gd name="connsiteX28" fmla="*/ 286234 w 1819612"/>
              <a:gd name="connsiteY28" fmla="*/ 1308295 h 1575581"/>
              <a:gd name="connsiteX29" fmla="*/ 511317 w 1819612"/>
              <a:gd name="connsiteY29" fmla="*/ 1322363 h 1575581"/>
              <a:gd name="connsiteX30" fmla="*/ 581656 w 1819612"/>
              <a:gd name="connsiteY30" fmla="*/ 1336430 h 1575581"/>
              <a:gd name="connsiteX31" fmla="*/ 623859 w 1819612"/>
              <a:gd name="connsiteY31" fmla="*/ 1350498 h 1575581"/>
              <a:gd name="connsiteX32" fmla="*/ 637926 w 1819612"/>
              <a:gd name="connsiteY32" fmla="*/ 1392701 h 1575581"/>
              <a:gd name="connsiteX33" fmla="*/ 694197 w 1819612"/>
              <a:gd name="connsiteY33" fmla="*/ 1463040 h 1575581"/>
              <a:gd name="connsiteX34" fmla="*/ 722332 w 1819612"/>
              <a:gd name="connsiteY34" fmla="*/ 1505243 h 1575581"/>
              <a:gd name="connsiteX35" fmla="*/ 764536 w 1819612"/>
              <a:gd name="connsiteY35" fmla="*/ 1519310 h 1575581"/>
              <a:gd name="connsiteX36" fmla="*/ 778603 w 1819612"/>
              <a:gd name="connsiteY36" fmla="*/ 1561514 h 1575581"/>
              <a:gd name="connsiteX37" fmla="*/ 820806 w 1819612"/>
              <a:gd name="connsiteY37" fmla="*/ 1575581 h 1575581"/>
              <a:gd name="connsiteX38" fmla="*/ 975551 w 1819612"/>
              <a:gd name="connsiteY38" fmla="*/ 1561514 h 1575581"/>
              <a:gd name="connsiteX39" fmla="*/ 1102160 w 1819612"/>
              <a:gd name="connsiteY39" fmla="*/ 1519310 h 1575581"/>
              <a:gd name="connsiteX40" fmla="*/ 1144363 w 1819612"/>
              <a:gd name="connsiteY40" fmla="*/ 1505243 h 1575581"/>
              <a:gd name="connsiteX41" fmla="*/ 1186566 w 1819612"/>
              <a:gd name="connsiteY41" fmla="*/ 1491175 h 1575581"/>
              <a:gd name="connsiteX42" fmla="*/ 1270972 w 1819612"/>
              <a:gd name="connsiteY42" fmla="*/ 1392701 h 1575581"/>
              <a:gd name="connsiteX43" fmla="*/ 1299108 w 1819612"/>
              <a:gd name="connsiteY43" fmla="*/ 1308295 h 1575581"/>
              <a:gd name="connsiteX44" fmla="*/ 1313176 w 1819612"/>
              <a:gd name="connsiteY44" fmla="*/ 1266092 h 1575581"/>
              <a:gd name="connsiteX45" fmla="*/ 1341311 w 1819612"/>
              <a:gd name="connsiteY45" fmla="*/ 1055077 h 1575581"/>
              <a:gd name="connsiteX46" fmla="*/ 1383514 w 1819612"/>
              <a:gd name="connsiteY46" fmla="*/ 984738 h 1575581"/>
              <a:gd name="connsiteX47" fmla="*/ 1425717 w 1819612"/>
              <a:gd name="connsiteY47" fmla="*/ 970670 h 1575581"/>
              <a:gd name="connsiteX48" fmla="*/ 1481988 w 1819612"/>
              <a:gd name="connsiteY48" fmla="*/ 928467 h 1575581"/>
              <a:gd name="connsiteX49" fmla="*/ 1566394 w 1819612"/>
              <a:gd name="connsiteY49" fmla="*/ 900332 h 1575581"/>
              <a:gd name="connsiteX50" fmla="*/ 1650800 w 1819612"/>
              <a:gd name="connsiteY50" fmla="*/ 872197 h 1575581"/>
              <a:gd name="connsiteX51" fmla="*/ 1693003 w 1819612"/>
              <a:gd name="connsiteY51" fmla="*/ 858129 h 1575581"/>
              <a:gd name="connsiteX52" fmla="*/ 1735206 w 1819612"/>
              <a:gd name="connsiteY52" fmla="*/ 844061 h 1575581"/>
              <a:gd name="connsiteX53" fmla="*/ 1805545 w 1819612"/>
              <a:gd name="connsiteY53" fmla="*/ 787790 h 1575581"/>
              <a:gd name="connsiteX54" fmla="*/ 1819612 w 1819612"/>
              <a:gd name="connsiteY54" fmla="*/ 745587 h 1575581"/>
              <a:gd name="connsiteX55" fmla="*/ 1791477 w 1819612"/>
              <a:gd name="connsiteY55" fmla="*/ 633046 h 1575581"/>
              <a:gd name="connsiteX56" fmla="*/ 1650800 w 1819612"/>
              <a:gd name="connsiteY56" fmla="*/ 520504 h 1575581"/>
              <a:gd name="connsiteX57" fmla="*/ 1608597 w 1819612"/>
              <a:gd name="connsiteY57" fmla="*/ 506437 h 1575581"/>
              <a:gd name="connsiteX58" fmla="*/ 1524191 w 1819612"/>
              <a:gd name="connsiteY58" fmla="*/ 464234 h 1575581"/>
              <a:gd name="connsiteX59" fmla="*/ 1425717 w 1819612"/>
              <a:gd name="connsiteY59" fmla="*/ 422030 h 1575581"/>
              <a:gd name="connsiteX60" fmla="*/ 1355379 w 1819612"/>
              <a:gd name="connsiteY60" fmla="*/ 407963 h 1575581"/>
              <a:gd name="connsiteX61" fmla="*/ 1228769 w 1819612"/>
              <a:gd name="connsiteY61" fmla="*/ 351692 h 1575581"/>
              <a:gd name="connsiteX62" fmla="*/ 1186566 w 1819612"/>
              <a:gd name="connsiteY62" fmla="*/ 337624 h 1575581"/>
              <a:gd name="connsiteX63" fmla="*/ 1144363 w 1819612"/>
              <a:gd name="connsiteY63" fmla="*/ 309489 h 1575581"/>
              <a:gd name="connsiteX64" fmla="*/ 1102160 w 1819612"/>
              <a:gd name="connsiteY64" fmla="*/ 295421 h 1575581"/>
              <a:gd name="connsiteX65" fmla="*/ 1017754 w 1819612"/>
              <a:gd name="connsiteY65" fmla="*/ 239150 h 1575581"/>
              <a:gd name="connsiteX66" fmla="*/ 975551 w 1819612"/>
              <a:gd name="connsiteY66" fmla="*/ 211015 h 1575581"/>
              <a:gd name="connsiteX67" fmla="*/ 891145 w 1819612"/>
              <a:gd name="connsiteY67" fmla="*/ 182880 h 1575581"/>
              <a:gd name="connsiteX68" fmla="*/ 848942 w 1819612"/>
              <a:gd name="connsiteY68" fmla="*/ 168812 h 1575581"/>
              <a:gd name="connsiteX69" fmla="*/ 778603 w 1819612"/>
              <a:gd name="connsiteY69" fmla="*/ 98474 h 1575581"/>
              <a:gd name="connsiteX70" fmla="*/ 750468 w 1819612"/>
              <a:gd name="connsiteY70" fmla="*/ 56270 h 1575581"/>
              <a:gd name="connsiteX71" fmla="*/ 722332 w 1819612"/>
              <a:gd name="connsiteY71" fmla="*/ 0 h 157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19612" h="1575581">
                <a:moveTo>
                  <a:pt x="722332" y="0"/>
                </a:moveTo>
                <a:lnTo>
                  <a:pt x="722332" y="0"/>
                </a:lnTo>
                <a:lnTo>
                  <a:pt x="539452" y="14067"/>
                </a:lnTo>
                <a:cubicBezTo>
                  <a:pt x="215050" y="33149"/>
                  <a:pt x="333918" y="-16807"/>
                  <a:pt x="187760" y="56270"/>
                </a:cubicBezTo>
                <a:cubicBezTo>
                  <a:pt x="178382" y="65649"/>
                  <a:pt x="170998" y="77582"/>
                  <a:pt x="159625" y="84406"/>
                </a:cubicBezTo>
                <a:cubicBezTo>
                  <a:pt x="146910" y="92035"/>
                  <a:pt x="129001" y="89211"/>
                  <a:pt x="117422" y="98474"/>
                </a:cubicBezTo>
                <a:cubicBezTo>
                  <a:pt x="104220" y="109036"/>
                  <a:pt x="98665" y="126609"/>
                  <a:pt x="89286" y="140677"/>
                </a:cubicBezTo>
                <a:cubicBezTo>
                  <a:pt x="84597" y="154745"/>
                  <a:pt x="82848" y="170165"/>
                  <a:pt x="75219" y="182880"/>
                </a:cubicBezTo>
                <a:cubicBezTo>
                  <a:pt x="68395" y="194253"/>
                  <a:pt x="50300" y="198148"/>
                  <a:pt x="47083" y="211015"/>
                </a:cubicBezTo>
                <a:cubicBezTo>
                  <a:pt x="40259" y="238310"/>
                  <a:pt x="47083" y="267286"/>
                  <a:pt x="47083" y="295421"/>
                </a:cubicBezTo>
                <a:lnTo>
                  <a:pt x="47083" y="295421"/>
                </a:lnTo>
                <a:cubicBezTo>
                  <a:pt x="92519" y="348430"/>
                  <a:pt x="115060" y="392715"/>
                  <a:pt x="173692" y="422030"/>
                </a:cubicBezTo>
                <a:cubicBezTo>
                  <a:pt x="186955" y="428662"/>
                  <a:pt x="201828" y="431409"/>
                  <a:pt x="215896" y="436098"/>
                </a:cubicBezTo>
                <a:cubicBezTo>
                  <a:pt x="225274" y="445477"/>
                  <a:pt x="233674" y="455948"/>
                  <a:pt x="244031" y="464234"/>
                </a:cubicBezTo>
                <a:cubicBezTo>
                  <a:pt x="257233" y="474796"/>
                  <a:pt x="275672" y="479167"/>
                  <a:pt x="286234" y="492369"/>
                </a:cubicBezTo>
                <a:cubicBezTo>
                  <a:pt x="295497" y="503948"/>
                  <a:pt x="295613" y="520504"/>
                  <a:pt x="300302" y="534572"/>
                </a:cubicBezTo>
                <a:cubicBezTo>
                  <a:pt x="304991" y="572086"/>
                  <a:pt x="317063" y="609404"/>
                  <a:pt x="314369" y="647114"/>
                </a:cubicBezTo>
                <a:cubicBezTo>
                  <a:pt x="305942" y="765090"/>
                  <a:pt x="276248" y="713370"/>
                  <a:pt x="201828" y="787790"/>
                </a:cubicBezTo>
                <a:cubicBezTo>
                  <a:pt x="192449" y="797169"/>
                  <a:pt x="185065" y="809102"/>
                  <a:pt x="173692" y="815926"/>
                </a:cubicBezTo>
                <a:cubicBezTo>
                  <a:pt x="160977" y="823555"/>
                  <a:pt x="144752" y="823362"/>
                  <a:pt x="131489" y="829994"/>
                </a:cubicBezTo>
                <a:cubicBezTo>
                  <a:pt x="116367" y="837555"/>
                  <a:pt x="103354" y="848751"/>
                  <a:pt x="89286" y="858129"/>
                </a:cubicBezTo>
                <a:cubicBezTo>
                  <a:pt x="79908" y="872197"/>
                  <a:pt x="68712" y="885210"/>
                  <a:pt x="61151" y="900332"/>
                </a:cubicBezTo>
                <a:cubicBezTo>
                  <a:pt x="54519" y="913595"/>
                  <a:pt x="52590" y="928767"/>
                  <a:pt x="47083" y="942535"/>
                </a:cubicBezTo>
                <a:cubicBezTo>
                  <a:pt x="43189" y="952270"/>
                  <a:pt x="37705" y="961292"/>
                  <a:pt x="33016" y="970670"/>
                </a:cubicBezTo>
                <a:lnTo>
                  <a:pt x="33016" y="970670"/>
                </a:lnTo>
                <a:cubicBezTo>
                  <a:pt x="17126" y="1042173"/>
                  <a:pt x="-23915" y="1164478"/>
                  <a:pt x="18948" y="1237957"/>
                </a:cubicBezTo>
                <a:cubicBezTo>
                  <a:pt x="33891" y="1263574"/>
                  <a:pt x="74273" y="1260276"/>
                  <a:pt x="103354" y="1266092"/>
                </a:cubicBezTo>
                <a:cubicBezTo>
                  <a:pt x="126800" y="1270781"/>
                  <a:pt x="150496" y="1274361"/>
                  <a:pt x="173692" y="1280160"/>
                </a:cubicBezTo>
                <a:cubicBezTo>
                  <a:pt x="237876" y="1296206"/>
                  <a:pt x="202490" y="1300319"/>
                  <a:pt x="286234" y="1308295"/>
                </a:cubicBezTo>
                <a:cubicBezTo>
                  <a:pt x="361069" y="1315422"/>
                  <a:pt x="436289" y="1317674"/>
                  <a:pt x="511317" y="1322363"/>
                </a:cubicBezTo>
                <a:cubicBezTo>
                  <a:pt x="534763" y="1327052"/>
                  <a:pt x="558459" y="1330631"/>
                  <a:pt x="581656" y="1336430"/>
                </a:cubicBezTo>
                <a:cubicBezTo>
                  <a:pt x="596042" y="1340026"/>
                  <a:pt x="613374" y="1340012"/>
                  <a:pt x="623859" y="1350498"/>
                </a:cubicBezTo>
                <a:cubicBezTo>
                  <a:pt x="634344" y="1360983"/>
                  <a:pt x="631294" y="1379438"/>
                  <a:pt x="637926" y="1392701"/>
                </a:cubicBezTo>
                <a:cubicBezTo>
                  <a:pt x="666790" y="1450428"/>
                  <a:pt x="659308" y="1419427"/>
                  <a:pt x="694197" y="1463040"/>
                </a:cubicBezTo>
                <a:cubicBezTo>
                  <a:pt x="704759" y="1476242"/>
                  <a:pt x="709130" y="1494681"/>
                  <a:pt x="722332" y="1505243"/>
                </a:cubicBezTo>
                <a:cubicBezTo>
                  <a:pt x="733911" y="1514506"/>
                  <a:pt x="750468" y="1514621"/>
                  <a:pt x="764536" y="1519310"/>
                </a:cubicBezTo>
                <a:cubicBezTo>
                  <a:pt x="769225" y="1533378"/>
                  <a:pt x="768117" y="1551028"/>
                  <a:pt x="778603" y="1561514"/>
                </a:cubicBezTo>
                <a:cubicBezTo>
                  <a:pt x="789088" y="1571999"/>
                  <a:pt x="805977" y="1575581"/>
                  <a:pt x="820806" y="1575581"/>
                </a:cubicBezTo>
                <a:cubicBezTo>
                  <a:pt x="872600" y="1575581"/>
                  <a:pt x="923969" y="1566203"/>
                  <a:pt x="975551" y="1561514"/>
                </a:cubicBezTo>
                <a:lnTo>
                  <a:pt x="1102160" y="1519310"/>
                </a:lnTo>
                <a:lnTo>
                  <a:pt x="1144363" y="1505243"/>
                </a:lnTo>
                <a:lnTo>
                  <a:pt x="1186566" y="1491175"/>
                </a:lnTo>
                <a:cubicBezTo>
                  <a:pt x="1214457" y="1463284"/>
                  <a:pt x="1253832" y="1431267"/>
                  <a:pt x="1270972" y="1392701"/>
                </a:cubicBezTo>
                <a:cubicBezTo>
                  <a:pt x="1283017" y="1365600"/>
                  <a:pt x="1289729" y="1336430"/>
                  <a:pt x="1299108" y="1308295"/>
                </a:cubicBezTo>
                <a:lnTo>
                  <a:pt x="1313176" y="1266092"/>
                </a:lnTo>
                <a:cubicBezTo>
                  <a:pt x="1316601" y="1238689"/>
                  <a:pt x="1334837" y="1087449"/>
                  <a:pt x="1341311" y="1055077"/>
                </a:cubicBezTo>
                <a:cubicBezTo>
                  <a:pt x="1347347" y="1024900"/>
                  <a:pt x="1355830" y="1001349"/>
                  <a:pt x="1383514" y="984738"/>
                </a:cubicBezTo>
                <a:cubicBezTo>
                  <a:pt x="1396229" y="977109"/>
                  <a:pt x="1411649" y="975359"/>
                  <a:pt x="1425717" y="970670"/>
                </a:cubicBezTo>
                <a:cubicBezTo>
                  <a:pt x="1444474" y="956602"/>
                  <a:pt x="1461017" y="938952"/>
                  <a:pt x="1481988" y="928467"/>
                </a:cubicBezTo>
                <a:cubicBezTo>
                  <a:pt x="1508514" y="915204"/>
                  <a:pt x="1538259" y="909710"/>
                  <a:pt x="1566394" y="900332"/>
                </a:cubicBezTo>
                <a:lnTo>
                  <a:pt x="1650800" y="872197"/>
                </a:lnTo>
                <a:lnTo>
                  <a:pt x="1693003" y="858129"/>
                </a:lnTo>
                <a:cubicBezTo>
                  <a:pt x="1707071" y="853440"/>
                  <a:pt x="1722868" y="852286"/>
                  <a:pt x="1735206" y="844061"/>
                </a:cubicBezTo>
                <a:cubicBezTo>
                  <a:pt x="1788445" y="808569"/>
                  <a:pt x="1765454" y="827881"/>
                  <a:pt x="1805545" y="787790"/>
                </a:cubicBezTo>
                <a:cubicBezTo>
                  <a:pt x="1810234" y="773722"/>
                  <a:pt x="1819612" y="760416"/>
                  <a:pt x="1819612" y="745587"/>
                </a:cubicBezTo>
                <a:cubicBezTo>
                  <a:pt x="1819612" y="740272"/>
                  <a:pt x="1802579" y="648588"/>
                  <a:pt x="1791477" y="633046"/>
                </a:cubicBezTo>
                <a:cubicBezTo>
                  <a:pt x="1767467" y="599432"/>
                  <a:pt x="1685673" y="532128"/>
                  <a:pt x="1650800" y="520504"/>
                </a:cubicBezTo>
                <a:lnTo>
                  <a:pt x="1608597" y="506437"/>
                </a:lnTo>
                <a:cubicBezTo>
                  <a:pt x="1527491" y="452365"/>
                  <a:pt x="1605733" y="499180"/>
                  <a:pt x="1524191" y="464234"/>
                </a:cubicBezTo>
                <a:cubicBezTo>
                  <a:pt x="1467827" y="440078"/>
                  <a:pt x="1478502" y="435226"/>
                  <a:pt x="1425717" y="422030"/>
                </a:cubicBezTo>
                <a:cubicBezTo>
                  <a:pt x="1402521" y="416231"/>
                  <a:pt x="1378447" y="414254"/>
                  <a:pt x="1355379" y="407963"/>
                </a:cubicBezTo>
                <a:cubicBezTo>
                  <a:pt x="1195693" y="364412"/>
                  <a:pt x="1329420" y="402018"/>
                  <a:pt x="1228769" y="351692"/>
                </a:cubicBezTo>
                <a:cubicBezTo>
                  <a:pt x="1215506" y="345060"/>
                  <a:pt x="1199829" y="344256"/>
                  <a:pt x="1186566" y="337624"/>
                </a:cubicBezTo>
                <a:cubicBezTo>
                  <a:pt x="1171444" y="330063"/>
                  <a:pt x="1159485" y="317050"/>
                  <a:pt x="1144363" y="309489"/>
                </a:cubicBezTo>
                <a:cubicBezTo>
                  <a:pt x="1131100" y="302857"/>
                  <a:pt x="1115123" y="302622"/>
                  <a:pt x="1102160" y="295421"/>
                </a:cubicBezTo>
                <a:cubicBezTo>
                  <a:pt x="1072601" y="278999"/>
                  <a:pt x="1045889" y="257907"/>
                  <a:pt x="1017754" y="239150"/>
                </a:cubicBezTo>
                <a:cubicBezTo>
                  <a:pt x="1003686" y="229772"/>
                  <a:pt x="991591" y="216361"/>
                  <a:pt x="975551" y="211015"/>
                </a:cubicBezTo>
                <a:lnTo>
                  <a:pt x="891145" y="182880"/>
                </a:lnTo>
                <a:lnTo>
                  <a:pt x="848942" y="168812"/>
                </a:lnTo>
                <a:cubicBezTo>
                  <a:pt x="773907" y="56262"/>
                  <a:pt x="872394" y="192266"/>
                  <a:pt x="778603" y="98474"/>
                </a:cubicBezTo>
                <a:cubicBezTo>
                  <a:pt x="766648" y="86519"/>
                  <a:pt x="760612" y="69796"/>
                  <a:pt x="750468" y="56270"/>
                </a:cubicBezTo>
                <a:cubicBezTo>
                  <a:pt x="746489" y="50965"/>
                  <a:pt x="741089" y="46892"/>
                  <a:pt x="722332" y="0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230869" y="388202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У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8995" y="290565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У =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58906" y="754445"/>
            <a:ext cx="8553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Разделяющие кривые могут быть очень сложной формы, если функция гипотезы содержит нелинейные слагаемые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958906" y="759655"/>
            <a:ext cx="8562534" cy="13797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83015" y="5724477"/>
            <a:ext cx="7358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Уравнение разделяющей поверхности</a:t>
            </a:r>
            <a:r>
              <a:rPr lang="en-US" sz="2400" dirty="0"/>
              <a:t> </a:t>
            </a:r>
            <a:r>
              <a:rPr lang="ru-RU" sz="2400" b="1" dirty="0"/>
              <a:t>при пороге  0.5</a:t>
            </a:r>
            <a:r>
              <a:rPr lang="ru-RU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9330" y="6165267"/>
                <a:ext cx="304641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30" y="6165267"/>
                <a:ext cx="3046411" cy="468205"/>
              </a:xfrm>
              <a:prstGeom prst="rect">
                <a:avLst/>
              </a:prstGeom>
              <a:blipFill rotWithShape="0">
                <a:blip r:embed="rId6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85403" y="4134810"/>
                <a:ext cx="1534844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 panose="02040503050406030204" pitchFamily="18" charset="0"/>
                            </a:rPr>
                            <m:t>Т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3" y="4134810"/>
                <a:ext cx="1534844" cy="468205"/>
              </a:xfrm>
              <a:prstGeom prst="rect">
                <a:avLst/>
              </a:prstGeom>
              <a:blipFill rotWithShape="0">
                <a:blip r:embed="rId7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294914" y="5930537"/>
            <a:ext cx="165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G(F(x1,x2)=0.5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70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2519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2060"/>
                </a:solidFill>
                <a:latin typeface="Calibri (Основной текст)"/>
                <a:cs typeface="Times New Roman" pitchFamily="18" charset="0"/>
              </a:rPr>
              <a:t>Граница решения</a:t>
            </a:r>
            <a:r>
              <a:rPr lang="en-US" sz="3200" b="1" dirty="0">
                <a:solidFill>
                  <a:srgbClr val="002060"/>
                </a:solidFill>
                <a:latin typeface="Calibri (Основной текст)"/>
                <a:cs typeface="Times New Roman" pitchFamily="18" charset="0"/>
              </a:rPr>
              <a:t> (Decision Boundary)</a:t>
            </a:r>
            <a:endParaRPr lang="ru-RU" sz="3200" b="1" dirty="0">
              <a:solidFill>
                <a:srgbClr val="002060"/>
              </a:solidFill>
              <a:latin typeface="Calibri (Основной текст)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5" y="2908038"/>
            <a:ext cx="2322957" cy="38404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4" y="3356610"/>
            <a:ext cx="1981581" cy="458724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4A07723A-5CEE-4E45-B4B4-AE0AD397801B}"/>
              </a:ext>
            </a:extLst>
          </p:cNvPr>
          <p:cNvGrpSpPr/>
          <p:nvPr/>
        </p:nvGrpSpPr>
        <p:grpSpPr>
          <a:xfrm>
            <a:off x="5731021" y="1258521"/>
            <a:ext cx="3961619" cy="2243158"/>
            <a:chOff x="3929058" y="3547592"/>
            <a:chExt cx="3961619" cy="2243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7">
                  <a:extLst>
                    <a:ext uri="{FF2B5EF4-FFF2-40B4-BE49-F238E27FC236}">
                      <a16:creationId xmlns="" xmlns:a16="http://schemas.microsoft.com/office/drawing/2014/main" id="{D759ABEA-CF62-BE46-9F34-910E643952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Text Box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759ABEA-CF62-BE46-9F34-910E6439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29189" y="3643314"/>
                  <a:ext cx="78581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1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Прямая соединительная линия 7">
              <a:extLst>
                <a:ext uri="{FF2B5EF4-FFF2-40B4-BE49-F238E27FC236}">
                  <a16:creationId xmlns="" xmlns:a16="http://schemas.microsoft.com/office/drawing/2014/main" id="{8FAC003A-ABF7-CF45-A072-67D9C2564F69}"/>
                </a:ext>
              </a:extLst>
            </p:cNvPr>
            <p:cNvCxnSpPr/>
            <p:nvPr/>
          </p:nvCxnSpPr>
          <p:spPr>
            <a:xfrm rot="10800000">
              <a:off x="5619934" y="4360411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="" xmlns:a16="http://schemas.microsoft.com/office/drawing/2014/main" id="{58FC7EA3-3EDE-0347-9280-AA1F7681C90D}"/>
                </a:ext>
              </a:extLst>
            </p:cNvPr>
            <p:cNvCxnSpPr/>
            <p:nvPr/>
          </p:nvCxnSpPr>
          <p:spPr>
            <a:xfrm rot="16200000" flipV="1">
              <a:off x="4603764" y="4658836"/>
              <a:ext cx="2243158" cy="20670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="" xmlns:a16="http://schemas.microsoft.com/office/drawing/2014/main" id="{6A0984D5-6AA8-6144-8747-7403C7AD5A03}"/>
                </a:ext>
              </a:extLst>
            </p:cNvPr>
            <p:cNvCxnSpPr/>
            <p:nvPr/>
          </p:nvCxnSpPr>
          <p:spPr>
            <a:xfrm>
              <a:off x="3930677" y="5789161"/>
              <a:ext cx="3960000" cy="1588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7">
              <a:extLst>
                <a:ext uri="{FF2B5EF4-FFF2-40B4-BE49-F238E27FC236}">
                  <a16:creationId xmlns="" xmlns:a16="http://schemas.microsoft.com/office/drawing/2014/main" id="{92599E46-BE79-C448-B201-EABB4ABE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28" y="4178392"/>
              <a:ext cx="6445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itchFamily="66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="" xmlns:a16="http://schemas.microsoft.com/office/drawing/2014/main" id="{CAEC32B3-DE41-6347-B4F2-DF5C913DD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066" y="4845618"/>
              <a:ext cx="5715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0.5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1B054DDA-603E-E947-8662-3E62C7D07AB3}"/>
                </a:ext>
              </a:extLst>
            </p:cNvPr>
            <p:cNvCxnSpPr/>
            <p:nvPr/>
          </p:nvCxnSpPr>
          <p:spPr>
            <a:xfrm rot="10800000">
              <a:off x="5643571" y="5058343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Полилиния 13">
              <a:extLst>
                <a:ext uri="{FF2B5EF4-FFF2-40B4-BE49-F238E27FC236}">
                  <a16:creationId xmlns="" xmlns:a16="http://schemas.microsoft.com/office/drawing/2014/main" id="{EE0EDCC1-6860-3742-8C40-70713BA23725}"/>
                </a:ext>
              </a:extLst>
            </p:cNvPr>
            <p:cNvSpPr/>
            <p:nvPr/>
          </p:nvSpPr>
          <p:spPr>
            <a:xfrm>
              <a:off x="3929058" y="5064134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="" xmlns:a16="http://schemas.microsoft.com/office/drawing/2014/main" id="{2A8F8025-E972-314A-AB37-A9EB75D787C8}"/>
                </a:ext>
              </a:extLst>
            </p:cNvPr>
            <p:cNvSpPr/>
            <p:nvPr/>
          </p:nvSpPr>
          <p:spPr>
            <a:xfrm rot="10800000">
              <a:off x="5715008" y="4429132"/>
              <a:ext cx="1806576" cy="650882"/>
            </a:xfrm>
            <a:custGeom>
              <a:avLst/>
              <a:gdLst>
                <a:gd name="connsiteX0" fmla="*/ 0 w 1765300"/>
                <a:gd name="connsiteY0" fmla="*/ 596900 h 596900"/>
                <a:gd name="connsiteX1" fmla="*/ 1117600 w 1765300"/>
                <a:gd name="connsiteY1" fmla="*/ 419100 h 596900"/>
                <a:gd name="connsiteX2" fmla="*/ 1765300 w 1765300"/>
                <a:gd name="connsiteY2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300" h="596900">
                  <a:moveTo>
                    <a:pt x="0" y="596900"/>
                  </a:moveTo>
                  <a:cubicBezTo>
                    <a:pt x="411691" y="557741"/>
                    <a:pt x="823383" y="518583"/>
                    <a:pt x="1117600" y="419100"/>
                  </a:cubicBezTo>
                  <a:cubicBezTo>
                    <a:pt x="1411817" y="319617"/>
                    <a:pt x="1629833" y="118533"/>
                    <a:pt x="1765300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="" xmlns:a16="http://schemas.microsoft.com/office/drawing/2014/main" id="{D7967AEE-09ED-C348-847F-F6120EB031BD}"/>
                </a:ext>
              </a:extLst>
            </p:cNvPr>
            <p:cNvCxnSpPr/>
            <p:nvPr/>
          </p:nvCxnSpPr>
          <p:spPr>
            <a:xfrm>
              <a:off x="5715008" y="4357694"/>
              <a:ext cx="2071702" cy="1588"/>
            </a:xfrm>
            <a:prstGeom prst="line">
              <a:avLst/>
            </a:prstGeom>
            <a:ln w="38100">
              <a:solidFill>
                <a:srgbClr val="3333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Box 7">
            <a:extLst>
              <a:ext uri="{FF2B5EF4-FFF2-40B4-BE49-F238E27FC236}">
                <a16:creationId xmlns="" xmlns:a16="http://schemas.microsoft.com/office/drawing/2014/main" id="{4846E098-7B52-6045-BD24-DD2AFF971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90" y="3628734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itchFamily="66" charset="0"/>
                <a:cs typeface="Times New Roman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7">
                <a:extLst>
                  <a:ext uri="{FF2B5EF4-FFF2-40B4-BE49-F238E27FC236}">
                    <a16:creationId xmlns="" xmlns:a16="http://schemas.microsoft.com/office/drawing/2014/main" id="{14D55F43-730D-1941-A829-A85B13557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8715" y="3067230"/>
                <a:ext cx="5000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D55F43-730D-1941-A829-A85B1355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48715" y="3067230"/>
                <a:ext cx="50003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9158703" y="3628734"/>
                <a:ext cx="1326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Schoolbook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03" y="3628734"/>
                <a:ext cx="1326517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11748" y="4033398"/>
            <a:ext cx="4440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Пусть порог классификатора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находится в точке</a:t>
            </a: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itchFamily="18" charset="0"/>
              </a:rPr>
              <a:t>h(z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56" y="756967"/>
            <a:ext cx="1037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  поверхность, разделяющая два класса (в случае двух признаков это кривая)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6935" y="5458265"/>
            <a:ext cx="764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Как записать явно уравнение границы решения?</a:t>
            </a: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7421897" y="2380100"/>
            <a:ext cx="1885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32546" y="213203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  <a:endParaRPr lang="ru-RU" sz="2000" b="1" dirty="0">
              <a:solidFill>
                <a:srgbClr val="FF0000"/>
              </a:solidFill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7443850" y="2360226"/>
            <a:ext cx="735965" cy="18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86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5304" y="756530"/>
            <a:ext cx="6968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гипотезы логистической регрессии представляет собой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388679" y="1125862"/>
                <a:ext cx="2058640" cy="707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79" y="1125862"/>
                <a:ext cx="2058640" cy="707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48672" y="1264938"/>
                <a:ext cx="2683876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∗(1+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72" y="1264938"/>
                <a:ext cx="2683876" cy="5529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273891" y="4444566"/>
                <a:ext cx="3035511" cy="826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ru-RU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2400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91" y="4444566"/>
                <a:ext cx="3035511" cy="826508"/>
              </a:xfrm>
              <a:prstGeom prst="rect">
                <a:avLst/>
              </a:prstGeom>
              <a:blipFill rotWithShape="0">
                <a:blip r:embed="rId4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кругленный прямоугольник 5"/>
          <p:cNvSpPr/>
          <p:nvPr/>
        </p:nvSpPr>
        <p:spPr>
          <a:xfrm>
            <a:off x="1025328" y="4391446"/>
            <a:ext cx="3532635" cy="11268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355384" y="5271074"/>
                <a:ext cx="3752437" cy="67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ru-RU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  <m:t>      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84" y="5271074"/>
                <a:ext cx="3752437" cy="677750"/>
              </a:xfrm>
              <a:prstGeom prst="rect">
                <a:avLst/>
              </a:prstGeom>
              <a:blipFill rotWithShape="0">
                <a:blip r:embed="rId5"/>
                <a:stretch>
                  <a:fillRect l="-2602" b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6957665" y="1203159"/>
                <a:ext cx="2616550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5" y="1203159"/>
                <a:ext cx="2616550" cy="5529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388679" y="2039382"/>
                <a:ext cx="227549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79" y="2039382"/>
                <a:ext cx="2275495" cy="7838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95854" y="2032482"/>
                <a:ext cx="283071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54" y="2032482"/>
                <a:ext cx="2830711" cy="622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83191" y="2032482"/>
                <a:ext cx="25578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91" y="2032482"/>
                <a:ext cx="2557880" cy="622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993086" y="1495705"/>
                <a:ext cx="1319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086" y="1495705"/>
                <a:ext cx="131934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25304" y="2990092"/>
            <a:ext cx="325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случае линейной модели   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4075611" y="2931183"/>
                <a:ext cx="37021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1∙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2∗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611" y="2931183"/>
                <a:ext cx="3702104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7442" y="3668740"/>
                <a:ext cx="43819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0+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1∙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ru-RU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42" y="3668740"/>
                <a:ext cx="4381969" cy="62235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355384" y="4309848"/>
                <a:ext cx="313784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ru-RU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</m:t>
                        </m:r>
                        <m:r>
                          <a:rPr lang="ru-RU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ru-RU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1∙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ru-RU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=0</a:t>
                </a:r>
                <a:endParaRPr lang="ru-RU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84" y="4309848"/>
                <a:ext cx="3137847" cy="392993"/>
              </a:xfrm>
              <a:prstGeom prst="rect">
                <a:avLst/>
              </a:prstGeom>
              <a:blipFill rotWithShape="0">
                <a:blip r:embed="rId13"/>
                <a:stretch>
                  <a:fillRect t="-3125" r="-778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1378357" y="5801796"/>
                <a:ext cx="3179606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357" y="5801796"/>
                <a:ext cx="3179606" cy="71468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26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5304" y="756530"/>
            <a:ext cx="6968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гипотезы логистической регрессии представляет собой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388679" y="1125862"/>
                <a:ext cx="2058640" cy="707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79" y="1125862"/>
                <a:ext cx="2058640" cy="707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48672" y="1264938"/>
                <a:ext cx="2683876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∗(1+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72" y="1264938"/>
                <a:ext cx="2683876" cy="5529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822499" y="2484714"/>
                <a:ext cx="3035511" cy="826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ru-RU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2400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2400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ru-RU" sz="2400" i="1">
                                        <a:effectLst/>
                                        <a:latin typeface="Cambria Math" panose="02040503050406030204" pitchFamily="18" charset="0"/>
                                        <a:ea typeface="Calibri Light" panose="020F03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99" y="2484714"/>
                <a:ext cx="3035511" cy="826508"/>
              </a:xfrm>
              <a:prstGeom prst="rect">
                <a:avLst/>
              </a:prstGeom>
              <a:blipFill rotWithShape="0">
                <a:blip r:embed="rId4"/>
                <a:stretch>
                  <a:fillRect b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кругленный прямоугольник 5"/>
          <p:cNvSpPr/>
          <p:nvPr/>
        </p:nvSpPr>
        <p:spPr>
          <a:xfrm>
            <a:off x="1573938" y="2334548"/>
            <a:ext cx="3532635" cy="11268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697458" y="2484714"/>
                <a:ext cx="3752437" cy="67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</a:t>
                </a:r>
                <a:r>
                  <a:rPr lang="ru-RU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  <m:t>      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458" y="2484714"/>
                <a:ext cx="3752437" cy="677750"/>
              </a:xfrm>
              <a:prstGeom prst="rect">
                <a:avLst/>
              </a:prstGeom>
              <a:blipFill rotWithShape="0">
                <a:blip r:embed="rId5"/>
                <a:stretch>
                  <a:fillRect l="-2602" b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900671" y="3805027"/>
            <a:ext cx="689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принадлежность к первому классу определяется неравенством: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439386" y="4243640"/>
                <a:ext cx="3334374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≥ −</m:t>
                    </m:r>
                    <m:func>
                      <m:func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386" y="4243640"/>
                <a:ext cx="3334374" cy="506870"/>
              </a:xfrm>
              <a:prstGeom prst="rect">
                <a:avLst/>
              </a:prstGeom>
              <a:blipFill rotWithShape="0">
                <a:blip r:embed="rId6"/>
                <a:stretch>
                  <a:fillRect r="-731" b="-48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825304" y="4750510"/>
            <a:ext cx="220791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к нулевому классу: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416508" y="5334759"/>
                <a:ext cx="3276666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 Light" panose="020F0302020204030204" pitchFamily="34" charset="0"/>
                        <a:cs typeface="Times New Roman" panose="02020603050405020304" pitchFamily="18" charset="0"/>
                      </a:rPr>
                      <m:t>&lt; −</m:t>
                    </m:r>
                    <m:func>
                      <m:func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panose="02040503050406030204" pitchFamily="18" charset="0"/>
                            <a:ea typeface="Calibri Light" panose="020F03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Calibri Light" panose="020F03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508" y="5334759"/>
                <a:ext cx="3276666" cy="5068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5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473" y="1438434"/>
            <a:ext cx="9073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14350" indent="-514350">
              <a:buFont typeface="Wingdings" pitchFamily="2" charset="2"/>
              <a:buChar char="ü"/>
              <a:defRPr sz="2000">
                <a:latin typeface="Century Schoolbook" panose="02040604050505020304" pitchFamily="18" charset="0"/>
                <a:cs typeface="Times New Roman" pitchFamily="18" charset="0"/>
              </a:defRPr>
            </a:lvl1pPr>
          </a:lstStyle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Классификация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(предсказание дискретной выходной величины, например, 0 или 1)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Примеры задач классификации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): спам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спам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Онлайн транзакции: мошенничество (да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нет)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Опухоль: злокачественная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доброкачественная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Видеоаналитика: номер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номер, пешеход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пешеход, лицо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не лицо и т.п.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673" y="623455"/>
            <a:ext cx="5339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i="1" dirty="0">
                <a:solidFill>
                  <a:srgbClr val="002060"/>
                </a:solidFill>
              </a:rPr>
              <a:t>Бинарная классификация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971242" y="1952980"/>
            <a:ext cx="2214578" cy="55392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500" dirty="0">
                <a:latin typeface="Comic Sans MS" pitchFamily="66" charset="0"/>
                <a:cs typeface="Times New Roman" pitchFamily="18" charset="0"/>
              </a:rPr>
              <a:t>Снова рассматриваем обучение с учителем!</a:t>
            </a:r>
          </a:p>
        </p:txBody>
      </p:sp>
    </p:spTree>
    <p:extLst>
      <p:ext uri="{BB962C8B-B14F-4D97-AF65-F5344CB8AC3E}">
        <p14:creationId xmlns:p14="http://schemas.microsoft.com/office/powerpoint/2010/main" val="410479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8C6D9-FBF0-42A3-89C1-2A32DD4E926D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063552" y="260648"/>
            <a:ext cx="870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Классификация алгоритмов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157C519-9562-1A40-B389-98D17B73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59" y="1500872"/>
            <a:ext cx="8642350" cy="4273111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100776" y="1317767"/>
            <a:ext cx="3377109" cy="15090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5032006" y="2664663"/>
            <a:ext cx="673178" cy="1626847"/>
          </a:xfrm>
          <a:custGeom>
            <a:avLst/>
            <a:gdLst>
              <a:gd name="connsiteX0" fmla="*/ 706868 w 706868"/>
              <a:gd name="connsiteY0" fmla="*/ 0 h 1660097"/>
              <a:gd name="connsiteX1" fmla="*/ 145886 w 706868"/>
              <a:gd name="connsiteY1" fmla="*/ 807813 h 1660097"/>
              <a:gd name="connsiteX2" fmla="*/ 11250 w 706868"/>
              <a:gd name="connsiteY2" fmla="*/ 1576358 h 1660097"/>
              <a:gd name="connsiteX3" fmla="*/ 16860 w 706868"/>
              <a:gd name="connsiteY3" fmla="*/ 1604407 h 16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868" h="1660097">
                <a:moveTo>
                  <a:pt x="706868" y="0"/>
                </a:moveTo>
                <a:cubicBezTo>
                  <a:pt x="484345" y="272543"/>
                  <a:pt x="261822" y="545087"/>
                  <a:pt x="145886" y="807813"/>
                </a:cubicBezTo>
                <a:cubicBezTo>
                  <a:pt x="29950" y="1070539"/>
                  <a:pt x="32754" y="1443592"/>
                  <a:pt x="11250" y="1576358"/>
                </a:cubicBezTo>
                <a:cubicBezTo>
                  <a:pt x="-10254" y="1709124"/>
                  <a:pt x="3303" y="1656765"/>
                  <a:pt x="16860" y="160440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3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57" y="796607"/>
            <a:ext cx="7570055" cy="566046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Скругленный прямоугольник 2"/>
          <p:cNvSpPr/>
          <p:nvPr/>
        </p:nvSpPr>
        <p:spPr>
          <a:xfrm>
            <a:off x="6724357" y="3038622"/>
            <a:ext cx="1871003" cy="43609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89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14399" y="552047"/>
            <a:ext cx="108180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рассмотрим пример бинарной классификации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0: «отрицательный класс» (доброкачественная опухоль)</a:t>
            </a:r>
          </a:p>
          <a:p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1: «положительный класс» (злокачественная опухоль)</a:t>
            </a:r>
          </a:p>
        </p:txBody>
      </p:sp>
      <p:grpSp>
        <p:nvGrpSpPr>
          <p:cNvPr id="28" name="Группа 27"/>
          <p:cNvGrpSpPr/>
          <p:nvPr/>
        </p:nvGrpSpPr>
        <p:grpSpPr>
          <a:xfrm>
            <a:off x="3086743" y="3040112"/>
            <a:ext cx="4747437" cy="2701440"/>
            <a:chOff x="3086743" y="3040112"/>
            <a:chExt cx="4747437" cy="2701440"/>
          </a:xfrm>
        </p:grpSpPr>
        <p:cxnSp>
          <p:nvCxnSpPr>
            <p:cNvPr id="3" name="Прямая соединительная линия 2"/>
            <p:cNvCxnSpPr/>
            <p:nvPr/>
          </p:nvCxnSpPr>
          <p:spPr>
            <a:xfrm rot="5400000">
              <a:off x="4144055" y="5560579"/>
              <a:ext cx="214312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/>
            <p:nvPr/>
          </p:nvCxnSpPr>
          <p:spPr>
            <a:xfrm rot="5400000">
              <a:off x="5572805" y="5560579"/>
              <a:ext cx="214312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/>
            <p:cNvCxnSpPr/>
            <p:nvPr/>
          </p:nvCxnSpPr>
          <p:spPr>
            <a:xfrm rot="5400000">
              <a:off x="4858430" y="5560579"/>
              <a:ext cx="214312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rot="5400000">
              <a:off x="6287180" y="5560579"/>
              <a:ext cx="214312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rot="5400000">
              <a:off x="7001555" y="5560579"/>
              <a:ext cx="214312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3788455" y="4125479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rot="16200000" flipV="1">
              <a:off x="2761317" y="4423904"/>
              <a:ext cx="2243158" cy="20670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/>
            <p:nvPr/>
          </p:nvCxnSpPr>
          <p:spPr>
            <a:xfrm>
              <a:off x="3874180" y="5554229"/>
              <a:ext cx="3960000" cy="1588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086743" y="5372220"/>
              <a:ext cx="7874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itchFamily="66" charset="0"/>
                  <a:cs typeface="Times New Roman" pitchFamily="18" charset="0"/>
                </a:rPr>
                <a:t>0 (N)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158181" y="3943460"/>
              <a:ext cx="6445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itchFamily="66" charset="0"/>
                  <a:cs typeface="Times New Roman" pitchFamily="18" charset="0"/>
                </a:rPr>
                <a:t>1 (P)</a:t>
              </a:r>
            </a:p>
          </p:txBody>
        </p:sp>
        <p:cxnSp>
          <p:nvCxnSpPr>
            <p:cNvPr id="13" name="Прямая соединительная линия 12"/>
            <p:cNvCxnSpPr/>
            <p:nvPr/>
          </p:nvCxnSpPr>
          <p:spPr>
            <a:xfrm rot="16200000" flipH="1">
              <a:off x="5944265" y="4039183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5400000" flipH="1" flipV="1">
              <a:off x="5944265" y="4039183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rot="16200000" flipH="1">
              <a:off x="6301457" y="4039184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5400000" flipH="1" flipV="1">
              <a:off x="6301457" y="4039184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16200000" flipH="1">
              <a:off x="6658645" y="4039184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rot="5400000" flipH="1" flipV="1">
              <a:off x="6658645" y="4039184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4086875" y="5396504"/>
              <a:ext cx="285752" cy="28575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/>
            <p:cNvSpPr/>
            <p:nvPr/>
          </p:nvSpPr>
          <p:spPr>
            <a:xfrm>
              <a:off x="4515503" y="5396504"/>
              <a:ext cx="285752" cy="28575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/>
            <p:cNvSpPr/>
            <p:nvPr/>
          </p:nvSpPr>
          <p:spPr>
            <a:xfrm>
              <a:off x="4944131" y="5396504"/>
              <a:ext cx="285752" cy="28575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4301189" y="3040112"/>
              <a:ext cx="2286016" cy="78475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square" lIns="91365" tIns="45683" rIns="91365" bIns="45683">
              <a:spAutoFit/>
            </a:bodyPr>
            <a:lstStyle/>
            <a:p>
              <a:r>
                <a:rPr lang="ru-RU" sz="1500" dirty="0">
                  <a:latin typeface="Comic Sans MS" pitchFamily="66" charset="0"/>
                  <a:cs typeface="Times New Roman" pitchFamily="18" charset="0"/>
                </a:rPr>
                <a:t>Рак молочной железы </a:t>
              </a:r>
            </a:p>
            <a:p>
              <a:r>
                <a:rPr lang="ru-RU" sz="1500" dirty="0">
                  <a:latin typeface="Comic Sans MS" pitchFamily="66" charset="0"/>
                  <a:cs typeface="Times New Roman" pitchFamily="18" charset="0"/>
                </a:rPr>
                <a:t>(злокачественный или </a:t>
              </a:r>
            </a:p>
            <a:p>
              <a:r>
                <a:rPr lang="ru-RU" sz="1500" dirty="0">
                  <a:latin typeface="Comic Sans MS" pitchFamily="66" charset="0"/>
                  <a:cs typeface="Times New Roman" pitchFamily="18" charset="0"/>
                </a:rPr>
                <a:t>доброкачественный)</a:t>
              </a:r>
            </a:p>
          </p:txBody>
        </p:sp>
        <p:cxnSp>
          <p:nvCxnSpPr>
            <p:cNvPr id="23" name="Прямая соединительная линия 22"/>
            <p:cNvCxnSpPr/>
            <p:nvPr/>
          </p:nvCxnSpPr>
          <p:spPr>
            <a:xfrm rot="16200000" flipH="1">
              <a:off x="7015835" y="4039183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rot="5400000" flipH="1" flipV="1">
              <a:off x="7015835" y="4039183"/>
              <a:ext cx="214312" cy="214312"/>
            </a:xfrm>
            <a:prstGeom prst="line">
              <a:avLst/>
            </a:prstGeom>
            <a:ln w="38100">
              <a:solidFill>
                <a:srgbClr val="EC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Овал 24"/>
            <p:cNvSpPr/>
            <p:nvPr/>
          </p:nvSpPr>
          <p:spPr>
            <a:xfrm>
              <a:off x="5372759" y="5396504"/>
              <a:ext cx="285752" cy="28575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3086743" y="4610686"/>
              <a:ext cx="5715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0.5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cxnSp>
          <p:nvCxnSpPr>
            <p:cNvPr id="27" name="Прямая соединительная линия 26"/>
            <p:cNvCxnSpPr/>
            <p:nvPr/>
          </p:nvCxnSpPr>
          <p:spPr>
            <a:xfrm rot="10800000">
              <a:off x="3788197" y="4823411"/>
              <a:ext cx="215900" cy="1588"/>
            </a:xfrm>
            <a:prstGeom prst="line">
              <a:avLst/>
            </a:prstGeom>
            <a:ln w="3810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075237" y="5737826"/>
            <a:ext cx="175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Размер опухоли</a:t>
            </a:r>
          </a:p>
        </p:txBody>
      </p:sp>
    </p:spTree>
    <p:extLst>
      <p:ext uri="{BB962C8B-B14F-4D97-AF65-F5344CB8AC3E}">
        <p14:creationId xmlns:p14="http://schemas.microsoft.com/office/powerpoint/2010/main" val="240459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/>
          <p:cNvGrpSpPr/>
          <p:nvPr/>
        </p:nvGrpSpPr>
        <p:grpSpPr>
          <a:xfrm>
            <a:off x="2768457" y="1098771"/>
            <a:ext cx="5786478" cy="2999334"/>
            <a:chOff x="1643042" y="1858426"/>
            <a:chExt cx="5786478" cy="2999334"/>
          </a:xfrm>
        </p:grpSpPr>
        <p:sp>
          <p:nvSpPr>
            <p:cNvPr id="2" name="Text Box 7"/>
            <p:cNvSpPr txBox="1">
              <a:spLocks noChangeArrowheads="1"/>
            </p:cNvSpPr>
            <p:nvPr/>
          </p:nvSpPr>
          <p:spPr bwMode="auto">
            <a:xfrm>
              <a:off x="2857520" y="4488428"/>
              <a:ext cx="4572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dirty="0">
                  <a:latin typeface="Comic Sans MS" pitchFamily="66" charset="0"/>
                  <a:cs typeface="Times New Roman" pitchFamily="18" charset="0"/>
                </a:rPr>
                <a:t>Размер опухоли</a:t>
              </a:r>
              <a:endParaRPr lang="en-US" dirty="0"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0" name="Группа 29"/>
            <p:cNvGrpSpPr/>
            <p:nvPr/>
          </p:nvGrpSpPr>
          <p:grpSpPr>
            <a:xfrm>
              <a:off x="1643042" y="1858426"/>
              <a:ext cx="5318941" cy="2927897"/>
              <a:chOff x="1643042" y="1858426"/>
              <a:chExt cx="5318941" cy="2927897"/>
            </a:xfrm>
          </p:grpSpPr>
          <p:sp>
            <p:nvSpPr>
              <p:cNvPr id="3" name="Text Box 7"/>
              <p:cNvSpPr txBox="1">
                <a:spLocks noChangeArrowheads="1"/>
              </p:cNvSpPr>
              <p:nvPr/>
            </p:nvSpPr>
            <p:spPr bwMode="auto">
              <a:xfrm rot="-5400000">
                <a:off x="573167" y="3070116"/>
                <a:ext cx="278608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latin typeface="Comic Sans MS" pitchFamily="66" charset="0"/>
                    <a:cs typeface="Times New Roman" pitchFamily="18" charset="0"/>
                  </a:rPr>
                  <a:t>Злокачественная опухоль?</a:t>
                </a:r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  <p:cxnSp>
            <p:nvCxnSpPr>
              <p:cNvPr id="4" name="Прямая соединительная линия 3"/>
              <p:cNvCxnSpPr/>
              <p:nvPr/>
            </p:nvCxnSpPr>
            <p:spPr>
              <a:xfrm rot="5400000">
                <a:off x="327185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Прямая соединительная линия 4"/>
              <p:cNvCxnSpPr/>
              <p:nvPr/>
            </p:nvCxnSpPr>
            <p:spPr>
              <a:xfrm rot="5400000">
                <a:off x="470060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Прямая соединительная линия 5"/>
              <p:cNvCxnSpPr/>
              <p:nvPr/>
            </p:nvCxnSpPr>
            <p:spPr>
              <a:xfrm rot="5400000">
                <a:off x="3986233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/>
              <p:cNvCxnSpPr/>
              <p:nvPr/>
            </p:nvCxnSpPr>
            <p:spPr>
              <a:xfrm rot="5400000">
                <a:off x="5414983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/>
              <p:cNvCxnSpPr/>
              <p:nvPr/>
            </p:nvCxnSpPr>
            <p:spPr>
              <a:xfrm rot="5400000">
                <a:off x="6129358" y="4378893"/>
                <a:ext cx="214312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/>
              <p:nvPr/>
            </p:nvCxnSpPr>
            <p:spPr>
              <a:xfrm rot="10800000">
                <a:off x="2916258" y="2943793"/>
                <a:ext cx="215900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 стрелкой 9"/>
              <p:cNvCxnSpPr/>
              <p:nvPr/>
            </p:nvCxnSpPr>
            <p:spPr>
              <a:xfrm rot="16200000" flipV="1">
                <a:off x="1889120" y="3242218"/>
                <a:ext cx="2243158" cy="20670"/>
              </a:xfrm>
              <a:prstGeom prst="straightConnector1">
                <a:avLst/>
              </a:prstGeom>
              <a:ln w="38100">
                <a:solidFill>
                  <a:srgbClr val="3366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 стрелкой 10"/>
              <p:cNvCxnSpPr/>
              <p:nvPr/>
            </p:nvCxnSpPr>
            <p:spPr>
              <a:xfrm>
                <a:off x="3001983" y="4372543"/>
                <a:ext cx="3960000" cy="1588"/>
              </a:xfrm>
              <a:prstGeom prst="straightConnector1">
                <a:avLst/>
              </a:prstGeom>
              <a:ln w="38100">
                <a:solidFill>
                  <a:srgbClr val="3366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2214546" y="4190534"/>
                <a:ext cx="78743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mic Sans MS" pitchFamily="66" charset="0"/>
                    <a:cs typeface="Times New Roman" pitchFamily="18" charset="0"/>
                  </a:rPr>
                  <a:t>0 (N)</a:t>
                </a:r>
              </a:p>
            </p:txBody>
          </p:sp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2285984" y="2761774"/>
                <a:ext cx="6445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mic Sans MS" pitchFamily="66" charset="0"/>
                    <a:cs typeface="Times New Roman" pitchFamily="18" charset="0"/>
                  </a:rPr>
                  <a:t>1 (P)</a:t>
                </a:r>
              </a:p>
            </p:txBody>
          </p:sp>
          <p:cxnSp>
            <p:nvCxnSpPr>
              <p:cNvPr id="14" name="Прямая соединительная линия 13"/>
              <p:cNvCxnSpPr/>
              <p:nvPr/>
            </p:nvCxnSpPr>
            <p:spPr>
              <a:xfrm rot="16200000" flipH="1">
                <a:off x="507206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 rot="5400000" flipH="1" flipV="1">
                <a:off x="507206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 rot="16200000" flipH="1">
                <a:off x="5429260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 rot="5400000" flipH="1" flipV="1">
                <a:off x="5429260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 rot="16200000" flipH="1">
                <a:off x="5786448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 rot="5400000" flipH="1" flipV="1">
                <a:off x="5786448" y="2857498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Овал 19"/>
              <p:cNvSpPr/>
              <p:nvPr/>
            </p:nvSpPr>
            <p:spPr>
              <a:xfrm>
                <a:off x="3214678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3643306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4071934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3428992" y="1858426"/>
                <a:ext cx="2286016" cy="784756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  <a:effectLst>
                <a:outerShdw dist="107763" dir="81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square" lIns="91365" tIns="45683" rIns="91365" bIns="45683">
                <a:spAutoFit/>
              </a:bodyPr>
              <a:lstStyle/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Рак молочной железы </a:t>
                </a:r>
              </a:p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(злокачественный или </a:t>
                </a:r>
              </a:p>
              <a:p>
                <a:r>
                  <a:rPr lang="ru-RU" sz="1500" dirty="0">
                    <a:latin typeface="Comic Sans MS" pitchFamily="66" charset="0"/>
                    <a:cs typeface="Times New Roman" pitchFamily="18" charset="0"/>
                  </a:rPr>
                  <a:t>доброкачественный)</a:t>
                </a:r>
              </a:p>
            </p:txBody>
          </p:sp>
          <p:cxnSp>
            <p:nvCxnSpPr>
              <p:cNvPr id="24" name="Прямая соединительная линия 23"/>
              <p:cNvCxnSpPr/>
              <p:nvPr/>
            </p:nvCxnSpPr>
            <p:spPr>
              <a:xfrm rot="16200000" flipH="1">
                <a:off x="614363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/>
              <p:cNvCxnSpPr/>
              <p:nvPr/>
            </p:nvCxnSpPr>
            <p:spPr>
              <a:xfrm rot="5400000" flipH="1" flipV="1">
                <a:off x="6143638" y="2857497"/>
                <a:ext cx="214312" cy="214312"/>
              </a:xfrm>
              <a:prstGeom prst="line">
                <a:avLst/>
              </a:prstGeom>
              <a:ln w="38100">
                <a:solidFill>
                  <a:srgbClr val="EC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Овал 25"/>
              <p:cNvSpPr/>
              <p:nvPr/>
            </p:nvSpPr>
            <p:spPr>
              <a:xfrm>
                <a:off x="4500562" y="4214818"/>
                <a:ext cx="285752" cy="28575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 flipV="1">
                <a:off x="3214678" y="2643182"/>
                <a:ext cx="3286148" cy="207170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7"/>
              <p:cNvSpPr txBox="1">
                <a:spLocks noChangeArrowheads="1"/>
              </p:cNvSpPr>
              <p:nvPr/>
            </p:nvSpPr>
            <p:spPr bwMode="auto">
              <a:xfrm>
                <a:off x="2214546" y="3429000"/>
                <a:ext cx="57150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latin typeface="Comic Sans MS" pitchFamily="66" charset="0"/>
                    <a:cs typeface="Times New Roman" pitchFamily="18" charset="0"/>
                  </a:rPr>
                  <a:t>0.5</a:t>
                </a:r>
                <a:endParaRPr lang="en-US" dirty="0">
                  <a:latin typeface="Comic Sans MS" pitchFamily="66" charset="0"/>
                  <a:cs typeface="Times New Roman" pitchFamily="18" charset="0"/>
                </a:endParaRPr>
              </a:p>
            </p:txBody>
          </p:sp>
          <p:cxnSp>
            <p:nvCxnSpPr>
              <p:cNvPr id="29" name="Прямая соединительная линия 28"/>
              <p:cNvCxnSpPr/>
              <p:nvPr/>
            </p:nvCxnSpPr>
            <p:spPr>
              <a:xfrm rot="10800000">
                <a:off x="2916000" y="3641725"/>
                <a:ext cx="215900" cy="1588"/>
              </a:xfrm>
              <a:prstGeom prst="line">
                <a:avLst/>
              </a:prstGeom>
              <a:ln w="38100">
                <a:solidFill>
                  <a:srgbClr val="3366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Прямоугольник 31"/>
          <p:cNvSpPr/>
          <p:nvPr/>
        </p:nvSpPr>
        <p:spPr>
          <a:xfrm>
            <a:off x="1603377" y="5121250"/>
            <a:ext cx="8330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Воспользуемся для решения задачи классификации обычной линейной регрессией с одной переменной!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38936" y="1620223"/>
                <a:ext cx="2184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36" y="1620223"/>
                <a:ext cx="2184316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 flipH="1">
            <a:off x="8656402" y="2446511"/>
            <a:ext cx="335866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Решающее правило в задаче линейной регрессии </a:t>
            </a: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8624754" y="2492230"/>
            <a:ext cx="3334043" cy="6487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8656401" y="2205086"/>
            <a:ext cx="639659" cy="2414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144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B328949C782794183BCA34F442E7853" ma:contentTypeVersion="11" ma:contentTypeDescription="Создание документа." ma:contentTypeScope="" ma:versionID="159acf1902a1f5f3b1c01e1149a5e358">
  <xsd:schema xmlns:xsd="http://www.w3.org/2001/XMLSchema" xmlns:xs="http://www.w3.org/2001/XMLSchema" xmlns:p="http://schemas.microsoft.com/office/2006/metadata/properties" xmlns:ns2="ef4e41cc-39e7-42d9-b8ba-7d9e7ce71c15" xmlns:ns3="a02d1b28-23ff-426e-a91c-5e243d3e82a8" targetNamespace="http://schemas.microsoft.com/office/2006/metadata/properties" ma:root="true" ma:fieldsID="92b65dfc1c3d4a5349555183d38b7495" ns2:_="" ns3:_="">
    <xsd:import namespace="ef4e41cc-39e7-42d9-b8ba-7d9e7ce71c15"/>
    <xsd:import namespace="a02d1b28-23ff-426e-a91c-5e243d3e82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4e41cc-39e7-42d9-b8ba-7d9e7ce71c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2736f47c-10d0-40be-bc11-4282b17364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2d1b28-23ff-426e-a91c-5e243d3e82a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5257564-4829-46fe-b765-5dade6f933c3}" ma:internalName="TaxCatchAll" ma:showField="CatchAllData" ma:web="a02d1b28-23ff-426e-a91c-5e243d3e82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f4e41cc-39e7-42d9-b8ba-7d9e7ce71c15">
      <Terms xmlns="http://schemas.microsoft.com/office/infopath/2007/PartnerControls"/>
    </lcf76f155ced4ddcb4097134ff3c332f>
    <TaxCatchAll xmlns="a02d1b28-23ff-426e-a91c-5e243d3e82a8" xsi:nil="true"/>
  </documentManagement>
</p:properties>
</file>

<file path=customXml/itemProps1.xml><?xml version="1.0" encoding="utf-8"?>
<ds:datastoreItem xmlns:ds="http://schemas.openxmlformats.org/officeDocument/2006/customXml" ds:itemID="{B618CEE7-9B9D-4DCB-A4B6-FCF6354985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4e41cc-39e7-42d9-b8ba-7d9e7ce71c15"/>
    <ds:schemaRef ds:uri="a02d1b28-23ff-426e-a91c-5e243d3e8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A26899-00FD-4BAB-B19A-60788960F8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2048D6-EA3D-486F-9898-73CBB204D297}">
  <ds:schemaRefs>
    <ds:schemaRef ds:uri="http://schemas.microsoft.com/office/2006/metadata/properties"/>
    <ds:schemaRef ds:uri="http://schemas.microsoft.com/office/infopath/2007/PartnerControls"/>
    <ds:schemaRef ds:uri="ef4e41cc-39e7-42d9-b8ba-7d9e7ce71c15"/>
    <ds:schemaRef ds:uri="a02d1b28-23ff-426e-a91c-5e243d3e82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25155</TotalTime>
  <Words>1656</Words>
  <Application>Microsoft Office PowerPoint</Application>
  <PresentationFormat>Широкоэкранный</PresentationFormat>
  <Paragraphs>406</Paragraphs>
  <Slides>46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14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46</vt:i4>
      </vt:variant>
    </vt:vector>
  </HeadingPairs>
  <TitlesOfParts>
    <vt:vector size="73" baseType="lpstr">
      <vt:lpstr>ＭＳ Ｐゴシック</vt:lpstr>
      <vt:lpstr>Arial</vt:lpstr>
      <vt:lpstr>Calibri</vt:lpstr>
      <vt:lpstr>Calibri (Основной текст)</vt:lpstr>
      <vt:lpstr>Calibri Light</vt:lpstr>
      <vt:lpstr>Cambria Math</vt:lpstr>
      <vt:lpstr>Century Schoolbook</vt:lpstr>
      <vt:lpstr>Comic Sans MS</vt:lpstr>
      <vt:lpstr>Symbol</vt:lpstr>
      <vt:lpstr>Times New Roman</vt:lpstr>
      <vt:lpstr>Wingdings</vt:lpstr>
      <vt:lpstr>Тема Office</vt:lpstr>
      <vt:lpstr>2_Lecture</vt:lpstr>
      <vt:lpstr>3_Lecture</vt:lpstr>
      <vt:lpstr>4_Lecture</vt:lpstr>
      <vt:lpstr>1_Lecture</vt:lpstr>
      <vt:lpstr>5_Lecture</vt:lpstr>
      <vt:lpstr>6_Lecture</vt:lpstr>
      <vt:lpstr>7_Lecture</vt:lpstr>
      <vt:lpstr>8_Lecture</vt:lpstr>
      <vt:lpstr>9_Lecture</vt:lpstr>
      <vt:lpstr>10_Lecture</vt:lpstr>
      <vt:lpstr>11_Lecture</vt:lpstr>
      <vt:lpstr>12_Lecture</vt:lpstr>
      <vt:lpstr>13_Lecture</vt:lpstr>
      <vt:lpstr>Уравнение</vt:lpstr>
      <vt:lpstr>Equation</vt:lpstr>
      <vt:lpstr>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Линейные нейроны</vt:lpstr>
      <vt:lpstr>Функция Хевисайда</vt:lpstr>
      <vt:lpstr>Линейные пороговые нейроны</vt:lpstr>
      <vt:lpstr>Линейные пороговые нейроны с насыщением</vt:lpstr>
      <vt:lpstr>Сигмоидные (логистические) нейроны</vt:lpstr>
      <vt:lpstr>Нейроны с активацией гиперболическим тангенсом</vt:lpstr>
      <vt:lpstr>Презентация PowerPoint</vt:lpstr>
      <vt:lpstr>Презентация PowerPoint</vt:lpstr>
      <vt:lpstr>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Nadezda</dc:creator>
  <cp:lastModifiedBy>Надежда Зольникова</cp:lastModifiedBy>
  <cp:revision>160</cp:revision>
  <dcterms:created xsi:type="dcterms:W3CDTF">2022-11-07T21:10:37Z</dcterms:created>
  <dcterms:modified xsi:type="dcterms:W3CDTF">2025-04-27T12:34:46Z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0x0101005B328949C782794183BCA34F442E7853</vt:lpwstr>
  </property>
  <property fmtid="{D5CDD505-2E9C-101B-9397-08002B2CF9AE}" pid="3" name="MediaServiceImageTags">
    <vt:lpwstr/>
  </property>
</Properties>
</file>